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57" r:id="rId3"/>
    <p:sldId id="268" r:id="rId4"/>
    <p:sldId id="258" r:id="rId5"/>
    <p:sldId id="266" r:id="rId6"/>
    <p:sldId id="272" r:id="rId7"/>
    <p:sldId id="259" r:id="rId8"/>
    <p:sldId id="260" r:id="rId9"/>
    <p:sldId id="261" r:id="rId10"/>
    <p:sldId id="263" r:id="rId11"/>
    <p:sldId id="264" r:id="rId12"/>
    <p:sldId id="271" r:id="rId13"/>
    <p:sldId id="265" r:id="rId14"/>
    <p:sldId id="269" r:id="rId15"/>
    <p:sldId id="270"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078" autoAdjust="0"/>
  </p:normalViewPr>
  <p:slideViewPr>
    <p:cSldViewPr>
      <p:cViewPr varScale="1">
        <p:scale>
          <a:sx n="58" d="100"/>
          <a:sy n="58" d="100"/>
        </p:scale>
        <p:origin x="1520"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66BC63-FACC-4400-88DC-CDAFA675A392}" type="datetimeFigureOut">
              <a:rPr lang="en-US" smtClean="0"/>
              <a:t>11-Aug-20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7694F3-B802-464C-BF7D-9ABA4EBDBABC}" type="slidenum">
              <a:rPr lang="en-US" smtClean="0"/>
              <a:t>‹#›</a:t>
            </a:fld>
            <a:endParaRPr lang="en-US"/>
          </a:p>
        </p:txBody>
      </p:sp>
    </p:spTree>
    <p:extLst>
      <p:ext uri="{BB962C8B-B14F-4D97-AF65-F5344CB8AC3E}">
        <p14:creationId xmlns:p14="http://schemas.microsoft.com/office/powerpoint/2010/main" val="3351956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2800" dirty="0">
                <a:latin typeface="Arial" pitchFamily="34" charset="0"/>
                <a:cs typeface="Arial" pitchFamily="34" charset="0"/>
              </a:rPr>
              <a:t>Fashion stores unlike ordinary shopping</a:t>
            </a:r>
            <a:r>
              <a:rPr lang="en-US" sz="2800" baseline="0" dirty="0">
                <a:latin typeface="Arial" pitchFamily="34" charset="0"/>
                <a:cs typeface="Arial" pitchFamily="34" charset="0"/>
              </a:rPr>
              <a:t> outlets require strategic and elaborate plans for effective operations as well as for its profitability. Its approach to customer base should be unique as it provides its clientele with products that are readily available in other local markets. Introduction to fashion retailing outlet should take into account various internal elements such as the organizational structures and ethical concerns (</a:t>
            </a:r>
            <a:r>
              <a:rPr lang="it-IT" sz="2800" baseline="0" dirty="0">
                <a:latin typeface="Arial" pitchFamily="34" charset="0"/>
                <a:cs typeface="Arial" pitchFamily="34" charset="0"/>
              </a:rPr>
              <a:t>Diamond, Diamond &amp; Litt, 2015)</a:t>
            </a:r>
            <a:r>
              <a:rPr lang="en-US" sz="2800" baseline="0" dirty="0">
                <a:latin typeface="Arial" pitchFamily="34" charset="0"/>
                <a:cs typeface="Arial" pitchFamily="34" charset="0"/>
              </a:rPr>
              <a:t>. This is the similar step that the new retail fashion store will take.</a:t>
            </a:r>
          </a:p>
          <a:p>
            <a:r>
              <a:rPr lang="en-US" sz="2800" baseline="0" dirty="0">
                <a:latin typeface="Arial" pitchFamily="34" charset="0"/>
                <a:cs typeface="Arial" pitchFamily="34" charset="0"/>
              </a:rPr>
              <a:t>	Fashion retailing environment needs to be built on the concepts of cordiality whether the location is in actual operating space or in a virtual or digital platforms. Whereas actual space setting of the retailing environment improves customer satisfaction and trust, digital platforms need to accompany the trends that characterize activities of the fashion retail company for its marketability. The fashion retail outlet will thrive on utilizing actual space store and digital platforms.  </a:t>
            </a:r>
          </a:p>
          <a:p>
            <a:r>
              <a:rPr lang="en-US" sz="2800" baseline="0" dirty="0">
                <a:latin typeface="Arial" pitchFamily="34" charset="0"/>
                <a:cs typeface="Arial" pitchFamily="34" charset="0"/>
              </a:rPr>
              <a:t>	The store shall be based on effective management and control as this goes hand in hand with all that needs of employees and those of the customers. The company shall therefore have well formulated human resource department that acts in accordance with stipulated company objectives and goals. This aspect as discussed by Lee &amp; Ha-Brookshire (2017) results to positive ethical inclination towards attaining competitive advantage and maximization of profits.</a:t>
            </a:r>
            <a:endParaRPr lang="en-US" sz="2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B7694F3-B802-464C-BF7D-9ABA4EBDBABC}" type="slidenum">
              <a:rPr lang="en-US" smtClean="0"/>
              <a:t>2</a:t>
            </a:fld>
            <a:endParaRPr lang="en-US"/>
          </a:p>
        </p:txBody>
      </p:sp>
    </p:spTree>
    <p:extLst>
      <p:ext uri="{BB962C8B-B14F-4D97-AF65-F5344CB8AC3E}">
        <p14:creationId xmlns:p14="http://schemas.microsoft.com/office/powerpoint/2010/main" val="3754379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new </a:t>
            </a:r>
            <a:r>
              <a:rPr lang="en-US" sz="2800" dirty="0">
                <a:latin typeface="Arial" pitchFamily="34" charset="0"/>
                <a:cs typeface="Arial" pitchFamily="34" charset="0"/>
              </a:rPr>
              <a:t>Fashion retail store will be filled with timely market trends in the form of merchandise. Merchandise</a:t>
            </a:r>
            <a:r>
              <a:rPr lang="en-US" sz="2800" baseline="0" dirty="0">
                <a:latin typeface="Arial" pitchFamily="34" charset="0"/>
                <a:cs typeface="Arial" pitchFamily="34" charset="0"/>
              </a:rPr>
              <a:t> are varying products that the store will thrive on selling to its customers. It is for this reason t</a:t>
            </a:r>
            <a:r>
              <a:rPr lang="en-US" sz="2800" dirty="0">
                <a:latin typeface="Arial" pitchFamily="34" charset="0"/>
                <a:cs typeface="Arial" pitchFamily="34" charset="0"/>
              </a:rPr>
              <a:t>hat</a:t>
            </a:r>
            <a:r>
              <a:rPr lang="en-US" sz="2800" baseline="0" dirty="0">
                <a:latin typeface="Arial" pitchFamily="34" charset="0"/>
                <a:cs typeface="Arial" pitchFamily="34" charset="0"/>
              </a:rPr>
              <a:t> </a:t>
            </a:r>
            <a:r>
              <a:rPr lang="en-US" sz="2800" dirty="0">
                <a:latin typeface="Arial" pitchFamily="34" charset="0"/>
                <a:cs typeface="Arial" pitchFamily="34" charset="0"/>
              </a:rPr>
              <a:t>success of</a:t>
            </a:r>
            <a:r>
              <a:rPr lang="en-US" sz="2800" baseline="0" dirty="0">
                <a:latin typeface="Arial" pitchFamily="34" charset="0"/>
                <a:cs typeface="Arial" pitchFamily="34" charset="0"/>
              </a:rPr>
              <a:t> most</a:t>
            </a:r>
            <a:r>
              <a:rPr lang="en-US" sz="2800" dirty="0">
                <a:latin typeface="Arial" pitchFamily="34" charset="0"/>
                <a:cs typeface="Arial" pitchFamily="34" charset="0"/>
              </a:rPr>
              <a:t> fashion retail entities find</a:t>
            </a:r>
            <a:r>
              <a:rPr lang="en-US" sz="2800" baseline="0" dirty="0">
                <a:latin typeface="Arial" pitchFamily="34" charset="0"/>
                <a:cs typeface="Arial" pitchFamily="34" charset="0"/>
              </a:rPr>
              <a:t> their base</a:t>
            </a:r>
            <a:r>
              <a:rPr lang="en-US" sz="2800" dirty="0">
                <a:latin typeface="Arial" pitchFamily="34" charset="0"/>
                <a:cs typeface="Arial" pitchFamily="34" charset="0"/>
              </a:rPr>
              <a:t> on the company’s ability to comprehend and appreciate customer needs and deal in merchandise that satisfies</a:t>
            </a:r>
            <a:r>
              <a:rPr lang="en-US" sz="2800" baseline="0" dirty="0">
                <a:latin typeface="Arial" pitchFamily="34" charset="0"/>
                <a:cs typeface="Arial" pitchFamily="34" charset="0"/>
              </a:rPr>
              <a:t> </a:t>
            </a:r>
            <a:r>
              <a:rPr lang="en-US" sz="2800" dirty="0">
                <a:latin typeface="Arial" pitchFamily="34" charset="0"/>
                <a:cs typeface="Arial" pitchFamily="34" charset="0"/>
              </a:rPr>
              <a:t>those needs. The company will use modern technology to allow it be able to predict customer</a:t>
            </a:r>
            <a:r>
              <a:rPr lang="en-US" sz="2800" baseline="0" dirty="0">
                <a:latin typeface="Arial" pitchFamily="34" charset="0"/>
                <a:cs typeface="Arial" pitchFamily="34" charset="0"/>
              </a:rPr>
              <a:t> needs and the technology shall enable the fashion retail store to stay ahead of competition at all times. </a:t>
            </a:r>
            <a:r>
              <a:rPr lang="en-US" sz="2800" dirty="0">
                <a:latin typeface="Arial" pitchFamily="34" charset="0"/>
                <a:cs typeface="Arial" pitchFamily="34" charset="0"/>
              </a:rPr>
              <a:t> </a:t>
            </a:r>
          </a:p>
          <a:p>
            <a:r>
              <a:rPr lang="en-US" sz="2800" dirty="0">
                <a:latin typeface="Arial" pitchFamily="34" charset="0"/>
                <a:cs typeface="Arial" pitchFamily="34" charset="0"/>
              </a:rPr>
              <a:t>	Effective communication between the company and</a:t>
            </a:r>
            <a:r>
              <a:rPr lang="en-US" sz="2800" baseline="0" dirty="0">
                <a:latin typeface="Arial" pitchFamily="34" charset="0"/>
                <a:cs typeface="Arial" pitchFamily="34" charset="0"/>
              </a:rPr>
              <a:t> its</a:t>
            </a:r>
            <a:r>
              <a:rPr lang="en-US" sz="2800" dirty="0">
                <a:latin typeface="Arial" pitchFamily="34" charset="0"/>
                <a:cs typeface="Arial" pitchFamily="34" charset="0"/>
              </a:rPr>
              <a:t> customers shall allow</a:t>
            </a:r>
            <a:r>
              <a:rPr lang="en-US" sz="2800" baseline="0" dirty="0">
                <a:latin typeface="Arial" pitchFamily="34" charset="0"/>
                <a:cs typeface="Arial" pitchFamily="34" charset="0"/>
              </a:rPr>
              <a:t> the retail store to know areas of the business that require improvements. This communication will help the store to predict customer behaviors and increase product sales after utilizing necessary resources (</a:t>
            </a:r>
            <a:r>
              <a:rPr lang="en-US" sz="2800" baseline="0" dirty="0" err="1">
                <a:latin typeface="Arial" pitchFamily="34" charset="0"/>
                <a:cs typeface="Arial" pitchFamily="34" charset="0"/>
              </a:rPr>
              <a:t>Quan</a:t>
            </a:r>
            <a:r>
              <a:rPr lang="en-US" sz="2800" baseline="0" dirty="0">
                <a:latin typeface="Arial" pitchFamily="34" charset="0"/>
                <a:cs typeface="Arial" pitchFamily="34" charset="0"/>
              </a:rPr>
              <a:t> et al. 2017). It is equally essential that the retail store shall have channels of communication within the company to enable smooth transition of roles and responsibilities and customer feedback. </a:t>
            </a:r>
          </a:p>
          <a:p>
            <a:r>
              <a:rPr lang="en-US" sz="2800" baseline="0" dirty="0">
                <a:latin typeface="Arial" pitchFamily="34" charset="0"/>
                <a:cs typeface="Arial" pitchFamily="34" charset="0"/>
              </a:rPr>
              <a:t>	Fashion clientele or customer will be maintained through satisfying their needs at all times in order to keep them. Once the company has established its valuable customer, it will embark on creating frequent adjustments on the nature of their business as this greatly impacts on the growth of retail store. It takes one customer to bring so many others while it equally takes a single wrong move to ruin incredible business relation between the customer and the company. This shall be dealt with using disciplinary channels and laid down ethical guidelines. </a:t>
            </a:r>
            <a:endParaRPr lang="en-US" sz="2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B7694F3-B802-464C-BF7D-9ABA4EBDBABC}" type="slidenum">
              <a:rPr lang="en-US" smtClean="0"/>
              <a:t>3</a:t>
            </a:fld>
            <a:endParaRPr lang="en-US"/>
          </a:p>
        </p:txBody>
      </p:sp>
    </p:spTree>
    <p:extLst>
      <p:ext uri="{BB962C8B-B14F-4D97-AF65-F5344CB8AC3E}">
        <p14:creationId xmlns:p14="http://schemas.microsoft.com/office/powerpoint/2010/main" val="641977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Understanding</a:t>
            </a:r>
            <a:r>
              <a:rPr lang="en-US" baseline="0" dirty="0"/>
              <a:t> the nature of fashion retailing industry and its dynamics is crucial to its survival. The evolution stages that typifies fashion retailing from the concept that initially was only accessible a few affluent individuals in the society to where it currently is shows the nature that requires deeper comprehension (Diamond, Diamond &amp; </a:t>
            </a:r>
            <a:r>
              <a:rPr lang="en-US" baseline="0" dirty="0" err="1"/>
              <a:t>Litt</a:t>
            </a:r>
            <a:r>
              <a:rPr lang="en-US" baseline="0" dirty="0"/>
              <a:t>, 2015). The staff of the retail store will be frequently drilled on the nature of fashion so that they become abreast with fashion milestones. Having a fashion retail store means knowing what the clients need and providing just that at the required time. It means keeping up with the customers physically and partially on the digital platforms.</a:t>
            </a:r>
          </a:p>
          <a:p>
            <a:r>
              <a:rPr lang="en-US" baseline="0" dirty="0"/>
              <a:t>	The retail store shall have planned organizational structure once the</a:t>
            </a:r>
            <a:r>
              <a:rPr lang="en-US" dirty="0"/>
              <a:t> decision has been made to kick-start the retail fashion venture. The</a:t>
            </a:r>
            <a:r>
              <a:rPr lang="en-US" baseline="0" dirty="0"/>
              <a:t> </a:t>
            </a:r>
            <a:r>
              <a:rPr lang="en-US" dirty="0"/>
              <a:t>organizational structure shall</a:t>
            </a:r>
            <a:r>
              <a:rPr lang="en-US" baseline="0" dirty="0"/>
              <a:t> be implemented in</a:t>
            </a:r>
            <a:r>
              <a:rPr lang="en-US" dirty="0"/>
              <a:t> ways that make</a:t>
            </a:r>
            <a:r>
              <a:rPr lang="en-US" baseline="0" dirty="0"/>
              <a:t> or bring</a:t>
            </a:r>
            <a:r>
              <a:rPr lang="en-US" dirty="0"/>
              <a:t> efficiency and profitability. Every</a:t>
            </a:r>
            <a:r>
              <a:rPr lang="en-US" baseline="0" dirty="0"/>
              <a:t> employee in the company shall therefore harmonize their</a:t>
            </a:r>
            <a:r>
              <a:rPr lang="en-US" dirty="0"/>
              <a:t> duties and responsibilities within the company</a:t>
            </a:r>
            <a:r>
              <a:rPr lang="en-US" baseline="0" dirty="0"/>
              <a:t> as required</a:t>
            </a:r>
            <a:r>
              <a:rPr lang="en-US" dirty="0"/>
              <a:t>. Ranks of authority shall prudently be defined to</a:t>
            </a:r>
            <a:r>
              <a:rPr lang="en-US" baseline="0" dirty="0"/>
              <a:t> allow all </a:t>
            </a:r>
            <a:r>
              <a:rPr lang="en-US" dirty="0"/>
              <a:t>members of the organization to understand what </a:t>
            </a:r>
          </a:p>
          <a:p>
            <a:r>
              <a:rPr lang="en-US" dirty="0"/>
              <a:t>responsibilities are expected</a:t>
            </a:r>
            <a:r>
              <a:rPr lang="en-US" baseline="0" dirty="0"/>
              <a:t> of them as illustrated by Yang, Song &amp; Tong (2017). </a:t>
            </a:r>
            <a:r>
              <a:rPr lang="en-US" dirty="0"/>
              <a:t> </a:t>
            </a:r>
          </a:p>
        </p:txBody>
      </p:sp>
      <p:sp>
        <p:nvSpPr>
          <p:cNvPr id="4" name="Slide Number Placeholder 3"/>
          <p:cNvSpPr>
            <a:spLocks noGrp="1"/>
          </p:cNvSpPr>
          <p:nvPr>
            <p:ph type="sldNum" sz="quarter" idx="10"/>
          </p:nvPr>
        </p:nvSpPr>
        <p:spPr/>
        <p:txBody>
          <a:bodyPr/>
          <a:lstStyle/>
          <a:p>
            <a:fld id="{6B7694F3-B802-464C-BF7D-9ABA4EBDBABC}" type="slidenum">
              <a:rPr lang="en-US" smtClean="0"/>
              <a:t>4</a:t>
            </a:fld>
            <a:endParaRPr lang="en-US"/>
          </a:p>
        </p:txBody>
      </p:sp>
    </p:spTree>
    <p:extLst>
      <p:ext uri="{BB962C8B-B14F-4D97-AF65-F5344CB8AC3E}">
        <p14:creationId xmlns:p14="http://schemas.microsoft.com/office/powerpoint/2010/main" val="817131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It is vital that any retailer should</a:t>
            </a:r>
            <a:r>
              <a:rPr lang="en-US" baseline="0" dirty="0"/>
              <a:t> conduct his business </a:t>
            </a:r>
            <a:r>
              <a:rPr lang="en-US" dirty="0"/>
              <a:t>in a manner that is above blame</a:t>
            </a:r>
            <a:r>
              <a:rPr lang="en-US" baseline="0" dirty="0"/>
              <a:t> and one justified by moral ethics. The activities of the company shall be based on well-spelt out codes of conduct to direct ethical issues in the company. </a:t>
            </a:r>
            <a:r>
              <a:rPr lang="en-US" dirty="0"/>
              <a:t>Establishing</a:t>
            </a:r>
            <a:r>
              <a:rPr lang="en-US" baseline="0" dirty="0"/>
              <a:t> </a:t>
            </a:r>
            <a:r>
              <a:rPr lang="en-US" dirty="0"/>
              <a:t>codes of ethics, as it</a:t>
            </a:r>
            <a:r>
              <a:rPr lang="en-US" baseline="0" dirty="0"/>
              <a:t> is also called, clears the doubts that results from decision making and prevents frequent conflicts. All fashion products must and shall be recognized from the names of the designers that made them. The </a:t>
            </a:r>
            <a:r>
              <a:rPr lang="en-US" dirty="0"/>
              <a:t>employees following of ethical conducts</a:t>
            </a:r>
            <a:r>
              <a:rPr lang="en-US" baseline="0" dirty="0"/>
              <a:t> will</a:t>
            </a:r>
            <a:r>
              <a:rPr lang="en-US" dirty="0"/>
              <a:t> become</a:t>
            </a:r>
            <a:r>
              <a:rPr lang="en-US" baseline="0" dirty="0"/>
              <a:t> parcel </a:t>
            </a:r>
            <a:r>
              <a:rPr lang="en-US" dirty="0"/>
              <a:t>of the decision-making processes by doing all that is needed</a:t>
            </a:r>
            <a:r>
              <a:rPr lang="en-US" baseline="0" dirty="0"/>
              <a:t> of them as illustrated by Lee &amp; Ha-Brookshire (2017)</a:t>
            </a:r>
            <a:r>
              <a:rPr lang="en-US" dirty="0"/>
              <a:t>. These codes shall be implemented</a:t>
            </a:r>
            <a:r>
              <a:rPr lang="en-US" baseline="0" dirty="0"/>
              <a:t> in ways that make their </a:t>
            </a:r>
            <a:r>
              <a:rPr lang="en-US" dirty="0"/>
              <a:t>understanding to everyone in the company more open from those in</a:t>
            </a:r>
            <a:r>
              <a:rPr lang="en-US" baseline="0" dirty="0"/>
              <a:t> higher </a:t>
            </a:r>
            <a:r>
              <a:rPr lang="en-US" dirty="0"/>
              <a:t>levels of management to the</a:t>
            </a:r>
            <a:r>
              <a:rPr lang="en-US" baseline="0" dirty="0"/>
              <a:t> junior positions. Theft and mischievous practices of making extreme profits shall not be tolerated in the new company.</a:t>
            </a:r>
            <a:endParaRPr lang="en-US" dirty="0"/>
          </a:p>
        </p:txBody>
      </p:sp>
      <p:sp>
        <p:nvSpPr>
          <p:cNvPr id="4" name="Slide Number Placeholder 3"/>
          <p:cNvSpPr>
            <a:spLocks noGrp="1"/>
          </p:cNvSpPr>
          <p:nvPr>
            <p:ph type="sldNum" sz="quarter" idx="10"/>
          </p:nvPr>
        </p:nvSpPr>
        <p:spPr/>
        <p:txBody>
          <a:bodyPr/>
          <a:lstStyle/>
          <a:p>
            <a:fld id="{6B7694F3-B802-464C-BF7D-9ABA4EBDBABC}" type="slidenum">
              <a:rPr lang="en-US" smtClean="0"/>
              <a:t>5</a:t>
            </a:fld>
            <a:endParaRPr lang="en-US"/>
          </a:p>
        </p:txBody>
      </p:sp>
    </p:spTree>
    <p:extLst>
      <p:ext uri="{BB962C8B-B14F-4D97-AF65-F5344CB8AC3E}">
        <p14:creationId xmlns:p14="http://schemas.microsoft.com/office/powerpoint/2010/main" val="3202260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2800" dirty="0">
                <a:latin typeface="Arial" pitchFamily="34" charset="0"/>
                <a:cs typeface="Arial" pitchFamily="34" charset="0"/>
              </a:rPr>
              <a:t>The new</a:t>
            </a:r>
            <a:r>
              <a:rPr lang="en-US" sz="2800" baseline="0" dirty="0">
                <a:latin typeface="Arial" pitchFamily="34" charset="0"/>
                <a:cs typeface="Arial" pitchFamily="34" charset="0"/>
              </a:rPr>
              <a:t> established retail store shall use its financial resources to conduct frequent training to its staff to keep them informed and motivated. The relevance of this training is to ensure that every staff member understands the obligations and responsibilities that they are to impact in the store. Frequent incentives shall be order of business in the company.</a:t>
            </a:r>
          </a:p>
          <a:p>
            <a:r>
              <a:rPr lang="en-US" sz="2800" baseline="0" dirty="0">
                <a:latin typeface="Arial" pitchFamily="34" charset="0"/>
                <a:cs typeface="Arial" pitchFamily="34" charset="0"/>
              </a:rPr>
              <a:t>	The company will equally use training for keeping up with the growing market demands that require competency among staff. In addition,  the company shall also use external practitioners to help spell out the issues that could result into conflicts among the staff members and help business to grow</a:t>
            </a:r>
            <a:r>
              <a:rPr lang="en-US" baseline="0" dirty="0"/>
              <a:t>.  </a:t>
            </a:r>
            <a:endParaRPr lang="en-US" dirty="0"/>
          </a:p>
        </p:txBody>
      </p:sp>
      <p:sp>
        <p:nvSpPr>
          <p:cNvPr id="4" name="Slide Number Placeholder 3"/>
          <p:cNvSpPr>
            <a:spLocks noGrp="1"/>
          </p:cNvSpPr>
          <p:nvPr>
            <p:ph type="sldNum" sz="quarter" idx="10"/>
          </p:nvPr>
        </p:nvSpPr>
        <p:spPr/>
        <p:txBody>
          <a:bodyPr/>
          <a:lstStyle/>
          <a:p>
            <a:fld id="{6B7694F3-B802-464C-BF7D-9ABA4EBDBABC}" type="slidenum">
              <a:rPr lang="en-US" smtClean="0"/>
              <a:t>6</a:t>
            </a:fld>
            <a:endParaRPr lang="en-US"/>
          </a:p>
        </p:txBody>
      </p:sp>
    </p:spTree>
    <p:extLst>
      <p:ext uri="{BB962C8B-B14F-4D97-AF65-F5344CB8AC3E}">
        <p14:creationId xmlns:p14="http://schemas.microsoft.com/office/powerpoint/2010/main" val="3353747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2800" dirty="0">
                <a:latin typeface="Arial" pitchFamily="34" charset="0"/>
                <a:cs typeface="Arial" pitchFamily="34" charset="0"/>
              </a:rPr>
              <a:t>The retailing environment needs to be a</a:t>
            </a:r>
            <a:r>
              <a:rPr lang="en-US" sz="2800" baseline="0" dirty="0">
                <a:latin typeface="Arial" pitchFamily="34" charset="0"/>
                <a:cs typeface="Arial" pitchFamily="34" charset="0"/>
              </a:rPr>
              <a:t> locality that is accessible by the target customers. The location of the retail fashion store shall therefore be either within frequently visited shopping malls or open area of creative access such as a warehouse. Shopping mall offers on-site locations that corresponds with additional amenities. Due to the company’s financial capabilities making on-sight location as </a:t>
            </a:r>
            <a:r>
              <a:rPr lang="en-US" sz="2800" dirty="0">
                <a:latin typeface="Arial" pitchFamily="34" charset="0"/>
                <a:cs typeface="Arial" pitchFamily="34" charset="0"/>
              </a:rPr>
              <a:t>elegantly designed as possible will impact</a:t>
            </a:r>
            <a:r>
              <a:rPr lang="en-US" sz="2800" baseline="0" dirty="0">
                <a:latin typeface="Arial" pitchFamily="34" charset="0"/>
                <a:cs typeface="Arial" pitchFamily="34" charset="0"/>
              </a:rPr>
              <a:t> on attracting the customers more to the business. </a:t>
            </a:r>
          </a:p>
          <a:p>
            <a:r>
              <a:rPr lang="en-US" sz="2800" dirty="0">
                <a:latin typeface="Arial" pitchFamily="34" charset="0"/>
                <a:cs typeface="Arial" pitchFamily="34" charset="0"/>
              </a:rPr>
              <a:t>	The retail</a:t>
            </a:r>
            <a:r>
              <a:rPr lang="en-US" sz="2800" baseline="0" dirty="0">
                <a:latin typeface="Arial" pitchFamily="34" charset="0"/>
                <a:cs typeface="Arial" pitchFamily="34" charset="0"/>
              </a:rPr>
              <a:t> store shall on other extremes be located with lustrous visuals in </a:t>
            </a:r>
            <a:r>
              <a:rPr lang="en-US" sz="2800" dirty="0">
                <a:latin typeface="Arial" pitchFamily="34" charset="0"/>
                <a:cs typeface="Arial" pitchFamily="34" charset="0"/>
              </a:rPr>
              <a:t>unrestricted factories</a:t>
            </a:r>
            <a:r>
              <a:rPr lang="en-US" sz="2800" baseline="0" dirty="0">
                <a:latin typeface="Arial" pitchFamily="34" charset="0"/>
                <a:cs typeface="Arial" pitchFamily="34" charset="0"/>
              </a:rPr>
              <a:t> and </a:t>
            </a:r>
            <a:r>
              <a:rPr lang="en-US" sz="2800" dirty="0">
                <a:latin typeface="Arial" pitchFamily="34" charset="0"/>
                <a:cs typeface="Arial" pitchFamily="34" charset="0"/>
              </a:rPr>
              <a:t>warehouses. These</a:t>
            </a:r>
            <a:r>
              <a:rPr lang="en-US" sz="2800" baseline="0" dirty="0">
                <a:latin typeface="Arial" pitchFamily="34" charset="0"/>
                <a:cs typeface="Arial" pitchFamily="34" charset="0"/>
              </a:rPr>
              <a:t> are the creative ways of ensuring the success of the new business venture. Over the recent past, these places have served as major works of art that have accompanied success stories of contemporary fashion retail stores such as </a:t>
            </a:r>
            <a:r>
              <a:rPr lang="en-US" sz="2800" baseline="0" dirty="0" err="1">
                <a:latin typeface="Arial" pitchFamily="34" charset="0"/>
                <a:cs typeface="Arial" pitchFamily="34" charset="0"/>
              </a:rPr>
              <a:t>Macyâ</a:t>
            </a:r>
            <a:r>
              <a:rPr lang="en-US" sz="2800" baseline="0" dirty="0">
                <a:latin typeface="Arial" pitchFamily="34" charset="0"/>
                <a:cs typeface="Arial" pitchFamily="34" charset="0"/>
              </a:rPr>
              <a:t>s and Lord &amp; Taylor stores (Diamond, Diamond &amp; </a:t>
            </a:r>
            <a:r>
              <a:rPr lang="en-US" sz="2800" baseline="0" dirty="0" err="1">
                <a:latin typeface="Arial" pitchFamily="34" charset="0"/>
                <a:cs typeface="Arial" pitchFamily="34" charset="0"/>
              </a:rPr>
              <a:t>Litt</a:t>
            </a:r>
            <a:r>
              <a:rPr lang="en-US" sz="2800" baseline="0" dirty="0">
                <a:latin typeface="Arial" pitchFamily="34" charset="0"/>
                <a:cs typeface="Arial" pitchFamily="34" charset="0"/>
              </a:rPr>
              <a:t>, 2015)</a:t>
            </a:r>
            <a:r>
              <a:rPr lang="en-US" sz="2800" dirty="0">
                <a:latin typeface="Arial" pitchFamily="34" charset="0"/>
                <a:cs typeface="Arial" pitchFamily="34" charset="0"/>
              </a:rPr>
              <a:t>.</a:t>
            </a:r>
          </a:p>
          <a:p>
            <a:r>
              <a:rPr lang="en-US" sz="2800" dirty="0">
                <a:latin typeface="Arial" pitchFamily="34" charset="0"/>
                <a:cs typeface="Arial" pitchFamily="34" charset="0"/>
              </a:rPr>
              <a:t>	Visual merchandising are appealing to</a:t>
            </a:r>
            <a:r>
              <a:rPr lang="en-US" sz="2800" baseline="0" dirty="0">
                <a:latin typeface="Arial" pitchFamily="34" charset="0"/>
                <a:cs typeface="Arial" pitchFamily="34" charset="0"/>
              </a:rPr>
              <a:t> the human fashion tastes. As one is attracted to what he or she sees on the fashion houses on social media and on the actual location, he or she becomes readily motivated to purchase the said product. The store’s visualizations therefore will be based on 3D printings and live streaming images of fashion products  and icons. King (2017) discusses the concepts of colorful decorations of as modalities that mega fashion giants are using to garner customers and subsequent sales. It can equally serve as a game changer for the retail store to be started.</a:t>
            </a:r>
            <a:endParaRPr lang="en-US" sz="2800" dirty="0">
              <a:latin typeface="Arial" pitchFamily="34" charset="0"/>
              <a:cs typeface="Arial" pitchFamily="34" charset="0"/>
            </a:endParaRPr>
          </a:p>
          <a:p>
            <a:endParaRPr lang="en-US" sz="2800" dirty="0">
              <a:latin typeface="Arial" pitchFamily="34" charset="0"/>
              <a:cs typeface="Arial" pitchFamily="34" charset="0"/>
            </a:endParaRPr>
          </a:p>
          <a:p>
            <a:endParaRPr lang="en-US" sz="2800" dirty="0">
              <a:latin typeface="Arial" pitchFamily="34" charset="0"/>
              <a:cs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6B7694F3-B802-464C-BF7D-9ABA4EBDBABC}" type="slidenum">
              <a:rPr lang="en-US" smtClean="0"/>
              <a:t>7</a:t>
            </a:fld>
            <a:endParaRPr lang="en-US"/>
          </a:p>
        </p:txBody>
      </p:sp>
    </p:spTree>
    <p:extLst>
      <p:ext uri="{BB962C8B-B14F-4D97-AF65-F5344CB8AC3E}">
        <p14:creationId xmlns:p14="http://schemas.microsoft.com/office/powerpoint/2010/main" val="4116709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2800" dirty="0">
                <a:latin typeface="Arial" pitchFamily="34" charset="0"/>
                <a:cs typeface="Arial" pitchFamily="34" charset="0"/>
              </a:rPr>
              <a:t>The overal</a:t>
            </a:r>
            <a:r>
              <a:rPr lang="en-US" sz="2800" baseline="0" dirty="0">
                <a:latin typeface="Arial" pitchFamily="34" charset="0"/>
                <a:cs typeface="Arial" pitchFamily="34" charset="0"/>
              </a:rPr>
              <a:t>l success </a:t>
            </a:r>
            <a:r>
              <a:rPr lang="en-US" sz="2800" dirty="0">
                <a:latin typeface="Arial" pitchFamily="34" charset="0"/>
                <a:cs typeface="Arial" pitchFamily="34" charset="0"/>
              </a:rPr>
              <a:t>of any given company depends on its</a:t>
            </a:r>
            <a:r>
              <a:rPr lang="en-US" sz="2800" baseline="0" dirty="0">
                <a:latin typeface="Arial" pitchFamily="34" charset="0"/>
                <a:cs typeface="Arial" pitchFamily="34" charset="0"/>
              </a:rPr>
              <a:t> employees. It is from the establishment of competently functional human resource department that suitable employees for the company are derived. </a:t>
            </a:r>
            <a:r>
              <a:rPr lang="en-US" sz="2800" dirty="0">
                <a:latin typeface="Arial" pitchFamily="34" charset="0"/>
                <a:cs typeface="Arial" pitchFamily="34" charset="0"/>
              </a:rPr>
              <a:t>Without capable employees at every level of the company, it is improbable that the new</a:t>
            </a:r>
            <a:r>
              <a:rPr lang="en-US" sz="2800" baseline="0" dirty="0">
                <a:latin typeface="Arial" pitchFamily="34" charset="0"/>
                <a:cs typeface="Arial" pitchFamily="34" charset="0"/>
              </a:rPr>
              <a:t> company</a:t>
            </a:r>
            <a:r>
              <a:rPr lang="en-US" sz="2800" dirty="0">
                <a:latin typeface="Arial" pitchFamily="34" charset="0"/>
                <a:cs typeface="Arial" pitchFamily="34" charset="0"/>
              </a:rPr>
              <a:t> will be able to function properly as illustrated </a:t>
            </a:r>
            <a:r>
              <a:rPr lang="en-US" sz="2800" dirty="0" err="1">
                <a:latin typeface="Arial" pitchFamily="34" charset="0"/>
                <a:cs typeface="Arial" pitchFamily="34" charset="0"/>
              </a:rPr>
              <a:t>byYang</a:t>
            </a:r>
            <a:r>
              <a:rPr lang="en-US" sz="2800" dirty="0">
                <a:latin typeface="Arial" pitchFamily="34" charset="0"/>
                <a:cs typeface="Arial" pitchFamily="34" charset="0"/>
              </a:rPr>
              <a:t>,</a:t>
            </a:r>
            <a:r>
              <a:rPr lang="en-US" sz="2800" baseline="0" dirty="0">
                <a:latin typeface="Arial" pitchFamily="34" charset="0"/>
                <a:cs typeface="Arial" pitchFamily="34" charset="0"/>
              </a:rPr>
              <a:t> </a:t>
            </a:r>
            <a:r>
              <a:rPr lang="en-US" sz="2800" dirty="0">
                <a:latin typeface="Arial" pitchFamily="34" charset="0"/>
                <a:cs typeface="Arial" pitchFamily="34" charset="0"/>
              </a:rPr>
              <a:t>Song &amp; Tong</a:t>
            </a:r>
            <a:r>
              <a:rPr lang="en-US" sz="2800" baseline="0" dirty="0">
                <a:latin typeface="Arial" pitchFamily="34" charset="0"/>
                <a:cs typeface="Arial" pitchFamily="34" charset="0"/>
              </a:rPr>
              <a:t> </a:t>
            </a:r>
            <a:r>
              <a:rPr lang="en-US" sz="2800" dirty="0">
                <a:latin typeface="Arial" pitchFamily="34" charset="0"/>
                <a:cs typeface="Arial" pitchFamily="34" charset="0"/>
              </a:rPr>
              <a:t>(2017).   </a:t>
            </a:r>
          </a:p>
          <a:p>
            <a:r>
              <a:rPr lang="en-US" sz="2800" dirty="0">
                <a:latin typeface="Arial" pitchFamily="34" charset="0"/>
                <a:cs typeface="Arial" pitchFamily="34" charset="0"/>
              </a:rPr>
              <a:t>	Recent research</a:t>
            </a:r>
            <a:r>
              <a:rPr lang="en-US" sz="2800" baseline="0" dirty="0">
                <a:latin typeface="Arial" pitchFamily="34" charset="0"/>
                <a:cs typeface="Arial" pitchFamily="34" charset="0"/>
              </a:rPr>
              <a:t> on fashion trending merchandizers have shown that competent team of fashion staff lead to efficient merchandise distribution. It will therefore be mandatory for the management of the company to be in control of the staff as shown by Diamond, Diamond &amp; </a:t>
            </a:r>
            <a:r>
              <a:rPr lang="en-US" sz="2800" baseline="0" dirty="0" err="1">
                <a:latin typeface="Arial" pitchFamily="34" charset="0"/>
                <a:cs typeface="Arial" pitchFamily="34" charset="0"/>
              </a:rPr>
              <a:t>Litt</a:t>
            </a:r>
            <a:r>
              <a:rPr lang="en-US" sz="2800" baseline="0" dirty="0">
                <a:latin typeface="Arial" pitchFamily="34" charset="0"/>
                <a:cs typeface="Arial" pitchFamily="34" charset="0"/>
              </a:rPr>
              <a:t> (2015). Issuance of incentives are exemplary motivating factors that allow smooth distribution of products from the stores to the customers. </a:t>
            </a:r>
          </a:p>
          <a:p>
            <a:r>
              <a:rPr lang="en-US" sz="2800" baseline="0" dirty="0">
                <a:latin typeface="Arial" pitchFamily="34" charset="0"/>
                <a:cs typeface="Arial" pitchFamily="34" charset="0"/>
              </a:rPr>
              <a:t>	Because finances are not of concern to the started retail project, issues dealing with </a:t>
            </a:r>
            <a:r>
              <a:rPr lang="en-US" sz="2800" dirty="0">
                <a:latin typeface="Arial" pitchFamily="34" charset="0"/>
                <a:cs typeface="Arial" pitchFamily="34" charset="0"/>
              </a:rPr>
              <a:t>underpaying workers,</a:t>
            </a:r>
            <a:r>
              <a:rPr lang="en-US" sz="2800" baseline="0" dirty="0">
                <a:latin typeface="Arial" pitchFamily="34" charset="0"/>
                <a:cs typeface="Arial" pitchFamily="34" charset="0"/>
              </a:rPr>
              <a:t> serving </a:t>
            </a:r>
            <a:r>
              <a:rPr lang="en-US" sz="2800" dirty="0">
                <a:latin typeface="Arial" pitchFamily="34" charset="0"/>
                <a:cs typeface="Arial" pitchFamily="34" charset="0"/>
              </a:rPr>
              <a:t>long hours that outspread into the evening and</a:t>
            </a:r>
            <a:r>
              <a:rPr lang="en-US" sz="2800" baseline="0" dirty="0">
                <a:latin typeface="Arial" pitchFamily="34" charset="0"/>
                <a:cs typeface="Arial" pitchFamily="34" charset="0"/>
              </a:rPr>
              <a:t> </a:t>
            </a:r>
            <a:r>
              <a:rPr lang="en-US" sz="2800" dirty="0">
                <a:latin typeface="Arial" pitchFamily="34" charset="0"/>
                <a:cs typeface="Arial" pitchFamily="34" charset="0"/>
              </a:rPr>
              <a:t>weekends</a:t>
            </a:r>
            <a:r>
              <a:rPr lang="en-US" sz="2800" baseline="0" dirty="0">
                <a:latin typeface="Arial" pitchFamily="34" charset="0"/>
                <a:cs typeface="Arial" pitchFamily="34" charset="0"/>
              </a:rPr>
              <a:t> with change to be highly competitive tendencies in the company. They will no longer </a:t>
            </a:r>
            <a:r>
              <a:rPr lang="en-US" sz="2800" dirty="0">
                <a:latin typeface="Arial" pitchFamily="34" charset="0"/>
                <a:cs typeface="Arial" pitchFamily="34" charset="0"/>
              </a:rPr>
              <a:t>discourage many to</a:t>
            </a:r>
            <a:r>
              <a:rPr lang="en-US" sz="2800" baseline="0" dirty="0">
                <a:latin typeface="Arial" pitchFamily="34" charset="0"/>
                <a:cs typeface="Arial" pitchFamily="34" charset="0"/>
              </a:rPr>
              <a:t>-be fashion</a:t>
            </a:r>
            <a:r>
              <a:rPr lang="en-US" sz="2800" dirty="0">
                <a:latin typeface="Arial" pitchFamily="34" charset="0"/>
                <a:cs typeface="Arial" pitchFamily="34" charset="0"/>
              </a:rPr>
              <a:t> employees. Merchandise acquisition then</a:t>
            </a:r>
            <a:r>
              <a:rPr lang="en-US" sz="2800" baseline="0" dirty="0">
                <a:latin typeface="Arial" pitchFamily="34" charset="0"/>
                <a:cs typeface="Arial" pitchFamily="34" charset="0"/>
              </a:rPr>
              <a:t> be </a:t>
            </a:r>
            <a:r>
              <a:rPr lang="en-US" sz="2800" dirty="0">
                <a:latin typeface="Arial" pitchFamily="34" charset="0"/>
                <a:cs typeface="Arial" pitchFamily="34" charset="0"/>
              </a:rPr>
              <a:t>received, handled, and secured in an effective and competent manner. According to Lee</a:t>
            </a:r>
            <a:r>
              <a:rPr lang="en-US" sz="2800" baseline="0" dirty="0">
                <a:latin typeface="Arial" pitchFamily="34" charset="0"/>
                <a:cs typeface="Arial" pitchFamily="34" charset="0"/>
              </a:rPr>
              <a:t> </a:t>
            </a:r>
            <a:r>
              <a:rPr lang="en-US" sz="2800" dirty="0">
                <a:latin typeface="Arial" pitchFamily="34" charset="0"/>
                <a:cs typeface="Arial" pitchFamily="34" charset="0"/>
              </a:rPr>
              <a:t>&amp; Ha-Brookshire</a:t>
            </a:r>
            <a:r>
              <a:rPr lang="en-US" sz="2800" baseline="0" dirty="0">
                <a:latin typeface="Arial" pitchFamily="34" charset="0"/>
                <a:cs typeface="Arial" pitchFamily="34" charset="0"/>
              </a:rPr>
              <a:t> </a:t>
            </a:r>
            <a:r>
              <a:rPr lang="en-US" sz="2800" dirty="0">
                <a:latin typeface="Arial" pitchFamily="34" charset="0"/>
                <a:cs typeface="Arial" pitchFamily="34" charset="0"/>
              </a:rPr>
              <a:t>(2017), all these practices</a:t>
            </a:r>
            <a:r>
              <a:rPr lang="en-US" sz="2800" baseline="0" dirty="0">
                <a:latin typeface="Arial" pitchFamily="34" charset="0"/>
                <a:cs typeface="Arial" pitchFamily="34" charset="0"/>
              </a:rPr>
              <a:t> will help the company in loss prevention.</a:t>
            </a:r>
            <a:endParaRPr lang="en-US" sz="2800" dirty="0">
              <a:latin typeface="Arial" pitchFamily="34" charset="0"/>
              <a:cs typeface="Arial" pitchFamily="34" charset="0"/>
            </a:endParaRPr>
          </a:p>
          <a:p>
            <a:r>
              <a:rPr lang="en-US" sz="2800" dirty="0">
                <a:latin typeface="Arial" pitchFamily="34" charset="0"/>
                <a:cs typeface="Arial" pitchFamily="34" charset="0"/>
              </a:rPr>
              <a:t> </a:t>
            </a:r>
          </a:p>
        </p:txBody>
      </p:sp>
      <p:sp>
        <p:nvSpPr>
          <p:cNvPr id="4" name="Slide Number Placeholder 3"/>
          <p:cNvSpPr>
            <a:spLocks noGrp="1"/>
          </p:cNvSpPr>
          <p:nvPr>
            <p:ph type="sldNum" sz="quarter" idx="10"/>
          </p:nvPr>
        </p:nvSpPr>
        <p:spPr/>
        <p:txBody>
          <a:bodyPr/>
          <a:lstStyle/>
          <a:p>
            <a:fld id="{6B7694F3-B802-464C-BF7D-9ABA4EBDBABC}" type="slidenum">
              <a:rPr lang="en-US" smtClean="0"/>
              <a:t>8</a:t>
            </a:fld>
            <a:endParaRPr lang="en-US"/>
          </a:p>
        </p:txBody>
      </p:sp>
    </p:spTree>
    <p:extLst>
      <p:ext uri="{BB962C8B-B14F-4D97-AF65-F5344CB8AC3E}">
        <p14:creationId xmlns:p14="http://schemas.microsoft.com/office/powerpoint/2010/main" val="866233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2800" dirty="0">
                <a:latin typeface="Arial" pitchFamily="34" charset="0"/>
                <a:cs typeface="Arial" pitchFamily="34" charset="0"/>
              </a:rPr>
              <a:t>With all other preliminary requirements already in place, planning to</a:t>
            </a:r>
            <a:r>
              <a:rPr lang="en-US" sz="2800" baseline="0" dirty="0">
                <a:latin typeface="Arial" pitchFamily="34" charset="0"/>
                <a:cs typeface="Arial" pitchFamily="34" charset="0"/>
              </a:rPr>
              <a:t> execute the purchase of products will serve as the first bold step of turning ideas into actions. The purchase shall cover all the current and previously trending fashion products in shoes, sports, accessories and designed outfits for both male, female and children. These products will be show-cased online for frequent updates and additional marketing strategies. </a:t>
            </a:r>
          </a:p>
          <a:p>
            <a:r>
              <a:rPr lang="en-US" sz="2800" baseline="0" dirty="0">
                <a:latin typeface="Arial" pitchFamily="34" charset="0"/>
                <a:cs typeface="Arial" pitchFamily="34" charset="0"/>
              </a:rPr>
              <a:t>	The products will equally be placed with price tags that go with discounted prices. This is to serve as an opening promotional fair for the products and customer familiarization (Diamond, Diamond &amp; </a:t>
            </a:r>
            <a:r>
              <a:rPr lang="en-US" sz="2800" baseline="0" dirty="0" err="1">
                <a:latin typeface="Arial" pitchFamily="34" charset="0"/>
                <a:cs typeface="Arial" pitchFamily="34" charset="0"/>
              </a:rPr>
              <a:t>Litt</a:t>
            </a:r>
            <a:r>
              <a:rPr lang="en-US" sz="2800" baseline="0" dirty="0">
                <a:latin typeface="Arial" pitchFamily="34" charset="0"/>
                <a:cs typeface="Arial" pitchFamily="34" charset="0"/>
              </a:rPr>
              <a:t>, 2015). The team lead by able human resources department will be accountable for inventory pricing. Inventory pricing will remain as a benchmark platforms for future reference in case different downturns may later arise. </a:t>
            </a:r>
            <a:endParaRPr lang="en-US" sz="2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B7694F3-B802-464C-BF7D-9ABA4EBDBABC}" type="slidenum">
              <a:rPr lang="en-US" smtClean="0"/>
              <a:t>9</a:t>
            </a:fld>
            <a:endParaRPr lang="en-US"/>
          </a:p>
        </p:txBody>
      </p:sp>
    </p:spTree>
    <p:extLst>
      <p:ext uri="{BB962C8B-B14F-4D97-AF65-F5344CB8AC3E}">
        <p14:creationId xmlns:p14="http://schemas.microsoft.com/office/powerpoint/2010/main" val="605221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2800" dirty="0">
                <a:latin typeface="Arial" pitchFamily="34" charset="0"/>
                <a:cs typeface="Arial" pitchFamily="34" charset="0"/>
              </a:rPr>
              <a:t>The fashion</a:t>
            </a:r>
            <a:r>
              <a:rPr lang="en-US" sz="2800" baseline="0" dirty="0">
                <a:latin typeface="Arial" pitchFamily="34" charset="0"/>
                <a:cs typeface="Arial" pitchFamily="34" charset="0"/>
              </a:rPr>
              <a:t> retail store</a:t>
            </a:r>
            <a:r>
              <a:rPr lang="en-US" sz="2800" dirty="0">
                <a:latin typeface="Arial" pitchFamily="34" charset="0"/>
                <a:cs typeface="Arial" pitchFamily="34" charset="0"/>
              </a:rPr>
              <a:t> shall be come</a:t>
            </a:r>
            <a:r>
              <a:rPr lang="en-US" sz="2800" baseline="0" dirty="0">
                <a:latin typeface="Arial" pitchFamily="34" charset="0"/>
                <a:cs typeface="Arial" pitchFamily="34" charset="0"/>
              </a:rPr>
              <a:t> up with customer communication channels that allow collection of feedback and compliments from the clients. This is a concept that </a:t>
            </a:r>
            <a:r>
              <a:rPr lang="fi-FI" sz="2800" baseline="0" dirty="0">
                <a:latin typeface="Arial" pitchFamily="34" charset="0"/>
                <a:cs typeface="Arial" pitchFamily="34" charset="0"/>
              </a:rPr>
              <a:t>Silva, Hassani &amp; Madsen (2019) describe as enabling motif for fashion outlets all around the world. The company shall be having its own website pages on the osocial media platform that allows the customers to relate much more easily with the company. </a:t>
            </a:r>
          </a:p>
          <a:p>
            <a:r>
              <a:rPr lang="fi-FI" sz="2800" baseline="0" dirty="0">
                <a:latin typeface="Arial" pitchFamily="34" charset="0"/>
                <a:cs typeface="Arial" pitchFamily="34" charset="0"/>
              </a:rPr>
              <a:t>	The company shall dedicate additional schedules of upto to two hours in two days every week to collect all the feedback from the customers through electronic media platform that can be eassily accessed by clients. Effective servicing of fashion shoppers will lead to higer ratings of the retail store and lead to gainful public relations necessary for the business.</a:t>
            </a:r>
          </a:p>
          <a:p>
            <a:r>
              <a:rPr lang="fi-FI" sz="2800" baseline="0" dirty="0">
                <a:latin typeface="Arial" pitchFamily="34" charset="0"/>
                <a:cs typeface="Arial" pitchFamily="34" charset="0"/>
              </a:rPr>
              <a:t> </a:t>
            </a:r>
          </a:p>
          <a:p>
            <a:endParaRPr lang="en-US" dirty="0"/>
          </a:p>
        </p:txBody>
      </p:sp>
      <p:sp>
        <p:nvSpPr>
          <p:cNvPr id="4" name="Slide Number Placeholder 3"/>
          <p:cNvSpPr>
            <a:spLocks noGrp="1"/>
          </p:cNvSpPr>
          <p:nvPr>
            <p:ph type="sldNum" sz="quarter" idx="10"/>
          </p:nvPr>
        </p:nvSpPr>
        <p:spPr/>
        <p:txBody>
          <a:bodyPr/>
          <a:lstStyle/>
          <a:p>
            <a:fld id="{6B7694F3-B802-464C-BF7D-9ABA4EBDBABC}" type="slidenum">
              <a:rPr lang="en-US" smtClean="0"/>
              <a:t>10</a:t>
            </a:fld>
            <a:endParaRPr lang="en-US"/>
          </a:p>
        </p:txBody>
      </p:sp>
    </p:spTree>
    <p:extLst>
      <p:ext uri="{BB962C8B-B14F-4D97-AF65-F5344CB8AC3E}">
        <p14:creationId xmlns:p14="http://schemas.microsoft.com/office/powerpoint/2010/main" val="8914213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2800" dirty="0">
                <a:latin typeface="Arial" pitchFamily="34" charset="0"/>
                <a:cs typeface="Arial" pitchFamily="34" charset="0"/>
              </a:rPr>
              <a:t>Great</a:t>
            </a:r>
            <a:r>
              <a:rPr lang="en-US" sz="2800" baseline="0" dirty="0">
                <a:latin typeface="Arial" pitchFamily="34" charset="0"/>
                <a:cs typeface="Arial" pitchFamily="34" charset="0"/>
              </a:rPr>
              <a:t> leaders have been known to strive through challenging times. Business leaders are also include in such merit compliments. A customer that has been well served to his or her satisfaction will unavoidably not fail to praise his experience. This is a succinct approach that the company shall strive on regardless of future huddles. The company shall center its mission statement to revolve around the satisfaction of its staff which will in effect satisfy the customer base for the good of the company.</a:t>
            </a:r>
            <a:endParaRPr lang="en-US" sz="2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B7694F3-B802-464C-BF7D-9ABA4EBDBABC}" type="slidenum">
              <a:rPr lang="en-US" smtClean="0"/>
              <a:t>11</a:t>
            </a:fld>
            <a:endParaRPr lang="en-US"/>
          </a:p>
        </p:txBody>
      </p:sp>
    </p:spTree>
    <p:extLst>
      <p:ext uri="{BB962C8B-B14F-4D97-AF65-F5344CB8AC3E}">
        <p14:creationId xmlns:p14="http://schemas.microsoft.com/office/powerpoint/2010/main" val="1107136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Fashion</a:t>
            </a:r>
            <a:r>
              <a:rPr lang="en-US" baseline="0" dirty="0"/>
              <a:t> retail being very competitive, it can topple one out of business sooner than expected. Staying ahead of the competitions is therefore a requirement for the sustainability of this newly started retail store. The business shall be based on scheduled promotions with considerable discounts on a variety of its products. The intervals for allotting the discounts shall be made know a month prior to the period. The information shall also be made available to the customers via the most used digital platforms. </a:t>
            </a:r>
            <a:endParaRPr lang="en-US" dirty="0"/>
          </a:p>
        </p:txBody>
      </p:sp>
      <p:sp>
        <p:nvSpPr>
          <p:cNvPr id="4" name="Slide Number Placeholder 3"/>
          <p:cNvSpPr>
            <a:spLocks noGrp="1"/>
          </p:cNvSpPr>
          <p:nvPr>
            <p:ph type="sldNum" sz="quarter" idx="10"/>
          </p:nvPr>
        </p:nvSpPr>
        <p:spPr/>
        <p:txBody>
          <a:bodyPr/>
          <a:lstStyle/>
          <a:p>
            <a:fld id="{6B7694F3-B802-464C-BF7D-9ABA4EBDBABC}" type="slidenum">
              <a:rPr lang="en-US" smtClean="0"/>
              <a:t>12</a:t>
            </a:fld>
            <a:endParaRPr lang="en-US"/>
          </a:p>
        </p:txBody>
      </p:sp>
    </p:spTree>
    <p:extLst>
      <p:ext uri="{BB962C8B-B14F-4D97-AF65-F5344CB8AC3E}">
        <p14:creationId xmlns:p14="http://schemas.microsoft.com/office/powerpoint/2010/main" val="2263750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2800" dirty="0">
                <a:latin typeface="Arial" pitchFamily="34" charset="0"/>
                <a:cs typeface="Arial" pitchFamily="34" charset="0"/>
              </a:rPr>
              <a:t>Fashion retail outlets depends on a variety</a:t>
            </a:r>
            <a:r>
              <a:rPr lang="en-US" sz="2800" baseline="0" dirty="0">
                <a:latin typeface="Arial" pitchFamily="34" charset="0"/>
                <a:cs typeface="Arial" pitchFamily="34" charset="0"/>
              </a:rPr>
              <a:t> of strategic factors such fashion retailers environment, organizing internal structures of the retain company through effective management and control. The retail store shall carefully and deliberately exploit these factors that enable mechanisms that will stir the new retail fashion outlet into paradigms of success. </a:t>
            </a:r>
          </a:p>
          <a:p>
            <a:r>
              <a:rPr lang="en-US" sz="2800" baseline="0" dirty="0">
                <a:latin typeface="Arial" pitchFamily="34" charset="0"/>
                <a:cs typeface="Arial" pitchFamily="34" charset="0"/>
              </a:rPr>
              <a:t>	Also, setting aside adequate financial support will enable the company to sail through precedential storms of employee relations, merchandise distribution, loss prevention and customer retention. Embarking on these outlines before implementing the whole process will subsequently allow strive towards correct roadmap to be taken by the company leadership.</a:t>
            </a:r>
          </a:p>
          <a:p>
            <a:endParaRPr lang="en-US" sz="2800" baseline="0" dirty="0">
              <a:latin typeface="Arial" pitchFamily="34" charset="0"/>
              <a:cs typeface="Arial" pitchFamily="34" charset="0"/>
            </a:endParaRPr>
          </a:p>
          <a:p>
            <a:endParaRPr lang="en-US" sz="2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B7694F3-B802-464C-BF7D-9ABA4EBDBABC}" type="slidenum">
              <a:rPr lang="en-US" smtClean="0"/>
              <a:t>13</a:t>
            </a:fld>
            <a:endParaRPr lang="en-US"/>
          </a:p>
        </p:txBody>
      </p:sp>
    </p:spTree>
    <p:extLst>
      <p:ext uri="{BB962C8B-B14F-4D97-AF65-F5344CB8AC3E}">
        <p14:creationId xmlns:p14="http://schemas.microsoft.com/office/powerpoint/2010/main" val="3672206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D5DD36-F492-46D8-A893-9DF1B84B3B05}" type="datetimeFigureOut">
              <a:rPr lang="en-US" smtClean="0"/>
              <a:t>11-Aug-20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2317595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D5DD36-F492-46D8-A893-9DF1B84B3B05}" type="datetimeFigureOut">
              <a:rPr lang="en-US" smtClean="0"/>
              <a:t>11-Aug-20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2511147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5DD36-F492-46D8-A893-9DF1B84B3B05}" type="datetimeFigureOut">
              <a:rPr lang="en-US" smtClean="0"/>
              <a:t>11-Aug-20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2875040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D5DD36-F492-46D8-A893-9DF1B84B3B05}" type="datetimeFigureOut">
              <a:rPr lang="en-US" smtClean="0"/>
              <a:t>11-Aug-20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20932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D5DD36-F492-46D8-A893-9DF1B84B3B05}" type="datetimeFigureOut">
              <a:rPr lang="en-US" smtClean="0"/>
              <a:t>11-Aug-20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2633309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D5DD36-F492-46D8-A893-9DF1B84B3B05}" type="datetimeFigureOut">
              <a:rPr lang="en-US" smtClean="0"/>
              <a:t>11-Aug-20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1132669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D5DD36-F492-46D8-A893-9DF1B84B3B05}" type="datetimeFigureOut">
              <a:rPr lang="en-US" smtClean="0"/>
              <a:t>11-Aug-20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750308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D5DD36-F492-46D8-A893-9DF1B84B3B05}" type="datetimeFigureOut">
              <a:rPr lang="en-US" smtClean="0"/>
              <a:t>11-Aug-20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3323346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D5DD36-F492-46D8-A893-9DF1B84B3B05}" type="datetimeFigureOut">
              <a:rPr lang="en-US" smtClean="0"/>
              <a:t>11-Aug-20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874936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5DD36-F492-46D8-A893-9DF1B84B3B05}" type="datetimeFigureOut">
              <a:rPr lang="en-US" smtClean="0"/>
              <a:t>11-Aug-20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964315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D5DD36-F492-46D8-A893-9DF1B84B3B05}" type="datetimeFigureOut">
              <a:rPr lang="en-US" smtClean="0"/>
              <a:t>11-Aug-20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59031-66E2-4752-BA6C-F209F15CA8A6}"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277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7D5DD36-F492-46D8-A893-9DF1B84B3B05}" type="datetimeFigureOut">
              <a:rPr lang="en-US" smtClean="0"/>
              <a:t>11-Aug-20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2380755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7D5DD36-F492-46D8-A893-9DF1B84B3B05}" type="datetimeFigureOut">
              <a:rPr lang="en-US" smtClean="0"/>
              <a:t>11-Aug-20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59031-66E2-4752-BA6C-F209F15CA8A6}"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86985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7D5DD36-F492-46D8-A893-9DF1B84B3B05}" type="datetimeFigureOut">
              <a:rPr lang="en-US" smtClean="0"/>
              <a:t>11-Aug-20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2042792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D5DD36-F492-46D8-A893-9DF1B84B3B05}" type="datetimeFigureOut">
              <a:rPr lang="en-US" smtClean="0"/>
              <a:t>11-Aug-20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3109421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D5DD36-F492-46D8-A893-9DF1B84B3B05}" type="datetimeFigureOut">
              <a:rPr lang="en-US" smtClean="0"/>
              <a:t>11-Aug-20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59031-66E2-4752-BA6C-F209F15CA8A6}" type="slidenum">
              <a:rPr lang="en-US" smtClean="0"/>
              <a:t>‹#›</a:t>
            </a:fld>
            <a:endParaRPr lang="en-US"/>
          </a:p>
        </p:txBody>
      </p:sp>
    </p:spTree>
    <p:extLst>
      <p:ext uri="{BB962C8B-B14F-4D97-AF65-F5344CB8AC3E}">
        <p14:creationId xmlns:p14="http://schemas.microsoft.com/office/powerpoint/2010/main" val="1694095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27D5DD36-F492-46D8-A893-9DF1B84B3B05}" type="datetimeFigureOut">
              <a:rPr lang="en-US" smtClean="0"/>
              <a:t>11-Aug-20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1959031-66E2-4752-BA6C-F209F15CA8A6}" type="slidenum">
              <a:rPr lang="en-US" smtClean="0"/>
              <a:t>‹#›</a:t>
            </a:fld>
            <a:endParaRPr lang="en-US"/>
          </a:p>
        </p:txBody>
      </p:sp>
    </p:spTree>
    <p:extLst>
      <p:ext uri="{BB962C8B-B14F-4D97-AF65-F5344CB8AC3E}">
        <p14:creationId xmlns:p14="http://schemas.microsoft.com/office/powerpoint/2010/main" val="33191332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838200"/>
            <a:ext cx="7772400" cy="1470025"/>
          </a:xfrm>
        </p:spPr>
        <p:txBody>
          <a:bodyPr>
            <a:normAutofit/>
          </a:bodyPr>
          <a:lstStyle/>
          <a:p>
            <a:pPr algn="ctr"/>
            <a:r>
              <a:rPr lang="en-US" sz="4000" dirty="0">
                <a:latin typeface="Times New Roman" panose="02020603050405020304" pitchFamily="18" charset="0"/>
                <a:cs typeface="Times New Roman" panose="02020603050405020304" pitchFamily="18" charset="0"/>
              </a:rPr>
              <a:t>PLANNING ASPECTS FOR A NEW FASHION STORE</a:t>
            </a:r>
          </a:p>
        </p:txBody>
      </p:sp>
      <p:sp>
        <p:nvSpPr>
          <p:cNvPr id="3" name="Subtitle 2"/>
          <p:cNvSpPr>
            <a:spLocks noGrp="1"/>
          </p:cNvSpPr>
          <p:nvPr>
            <p:ph type="subTitle" idx="1"/>
          </p:nvPr>
        </p:nvSpPr>
        <p:spPr>
          <a:xfrm>
            <a:off x="1371600" y="2819400"/>
            <a:ext cx="6400800" cy="2133600"/>
          </a:xfrm>
        </p:spPr>
        <p:txBody>
          <a:bodyPr/>
          <a:lstStyle/>
          <a:p>
            <a:pPr algn="ctr"/>
            <a:r>
              <a:rPr lang="en-US" sz="2800" dirty="0">
                <a:latin typeface="Times New Roman" panose="02020603050405020304" pitchFamily="18" charset="0"/>
                <a:cs typeface="Times New Roman" panose="02020603050405020304" pitchFamily="18" charset="0"/>
              </a:rPr>
              <a:t>Ana Estrella</a:t>
            </a:r>
          </a:p>
          <a:p>
            <a:pPr algn="ctr"/>
            <a:r>
              <a:rPr lang="en-US" sz="2800" dirty="0">
                <a:latin typeface="Times New Roman" panose="02020603050405020304" pitchFamily="18" charset="0"/>
                <a:cs typeface="Times New Roman" panose="02020603050405020304" pitchFamily="18" charset="0"/>
              </a:rPr>
              <a:t>CTE2388-2205-10691</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6831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024744" cy="1143000"/>
          </a:xfrm>
        </p:spPr>
        <p:txBody>
          <a:bodyPr>
            <a:normAutofit/>
          </a:bodyPr>
          <a:lstStyle/>
          <a:p>
            <a:pPr algn="ctr"/>
            <a:r>
              <a:rPr lang="en-US" sz="3200" dirty="0">
                <a:latin typeface="Arial" pitchFamily="34" charset="0"/>
                <a:cs typeface="Arial" pitchFamily="34" charset="0"/>
              </a:rPr>
              <a:t>Aspects Of Fashion Store Planning </a:t>
            </a:r>
          </a:p>
        </p:txBody>
      </p:sp>
      <p:sp>
        <p:nvSpPr>
          <p:cNvPr id="3" name="Content Placeholder 2"/>
          <p:cNvSpPr>
            <a:spLocks noGrp="1"/>
          </p:cNvSpPr>
          <p:nvPr>
            <p:ph idx="1"/>
          </p:nvPr>
        </p:nvSpPr>
        <p:spPr/>
        <p:txBody>
          <a:bodyPr>
            <a:normAutofit/>
          </a:bodyPr>
          <a:lstStyle/>
          <a:p>
            <a:pPr marL="0" indent="0" algn="ctr">
              <a:buNone/>
            </a:pPr>
            <a:r>
              <a:rPr lang="en-US" sz="2800" b="1" dirty="0">
                <a:latin typeface="Arial" pitchFamily="34" charset="0"/>
                <a:cs typeface="Arial" pitchFamily="34" charset="0"/>
              </a:rPr>
              <a:t>Introduction</a:t>
            </a:r>
          </a:p>
          <a:p>
            <a:pPr marL="0" indent="0" algn="ctr">
              <a:buNone/>
            </a:pPr>
            <a:endParaRPr lang="en-US" sz="2800" dirty="0">
              <a:latin typeface="Arial" pitchFamily="34" charset="0"/>
              <a:cs typeface="Arial" pitchFamily="34" charset="0"/>
            </a:endParaRPr>
          </a:p>
          <a:p>
            <a:pPr>
              <a:buFont typeface="Wingdings" pitchFamily="2" charset="2"/>
              <a:buChar char="ü"/>
            </a:pPr>
            <a:r>
              <a:rPr lang="en-US" sz="2800" dirty="0">
                <a:latin typeface="Arial" pitchFamily="34" charset="0"/>
                <a:cs typeface="Arial" pitchFamily="34" charset="0"/>
              </a:rPr>
              <a:t>Fashion retailers environment</a:t>
            </a:r>
          </a:p>
          <a:p>
            <a:pPr>
              <a:buFont typeface="Wingdings" pitchFamily="2" charset="2"/>
              <a:buChar char="ü"/>
            </a:pPr>
            <a:endParaRPr lang="en-US" sz="2800" dirty="0">
              <a:latin typeface="Arial" pitchFamily="34" charset="0"/>
              <a:cs typeface="Arial" pitchFamily="34" charset="0"/>
            </a:endParaRPr>
          </a:p>
          <a:p>
            <a:pPr>
              <a:buFont typeface="Wingdings" pitchFamily="2" charset="2"/>
              <a:buChar char="ü"/>
            </a:pPr>
            <a:r>
              <a:rPr lang="en-US" sz="2800" dirty="0">
                <a:latin typeface="Arial" pitchFamily="34" charset="0"/>
                <a:cs typeface="Arial" pitchFamily="34" charset="0"/>
              </a:rPr>
              <a:t>Introduction to fashion retailing</a:t>
            </a:r>
          </a:p>
          <a:p>
            <a:pPr>
              <a:buFont typeface="Wingdings" pitchFamily="2" charset="2"/>
              <a:buChar char="ü"/>
            </a:pPr>
            <a:endParaRPr lang="en-US" sz="2800" dirty="0">
              <a:latin typeface="Arial" pitchFamily="34" charset="0"/>
              <a:cs typeface="Arial" pitchFamily="34" charset="0"/>
            </a:endParaRPr>
          </a:p>
          <a:p>
            <a:pPr>
              <a:buFont typeface="Wingdings" pitchFamily="2" charset="2"/>
              <a:buChar char="ü"/>
            </a:pPr>
            <a:r>
              <a:rPr lang="en-US" dirty="0"/>
              <a:t>Management and control</a:t>
            </a:r>
          </a:p>
          <a:p>
            <a:pPr marL="0" indent="0" algn="ctr">
              <a:buNone/>
            </a:pPr>
            <a:endParaRPr lang="en-US" dirty="0"/>
          </a:p>
        </p:txBody>
      </p:sp>
    </p:spTree>
    <p:extLst>
      <p:ext uri="{BB962C8B-B14F-4D97-AF65-F5344CB8AC3E}">
        <p14:creationId xmlns:p14="http://schemas.microsoft.com/office/powerpoint/2010/main" val="4022048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100" dirty="0">
                <a:latin typeface="Arial" pitchFamily="34" charset="0"/>
                <a:cs typeface="Arial" pitchFamily="34" charset="0"/>
              </a:rPr>
              <a:t>Continuation on Aspects Of Fashion Store Planning </a:t>
            </a:r>
            <a:r>
              <a:rPr lang="en-US" dirty="0"/>
              <a:t>…</a:t>
            </a:r>
          </a:p>
        </p:txBody>
      </p:sp>
      <p:sp>
        <p:nvSpPr>
          <p:cNvPr id="3" name="Content Placeholder 2"/>
          <p:cNvSpPr>
            <a:spLocks noGrp="1"/>
          </p:cNvSpPr>
          <p:nvPr>
            <p:ph idx="1"/>
          </p:nvPr>
        </p:nvSpPr>
        <p:spPr/>
        <p:txBody>
          <a:bodyPr/>
          <a:lstStyle/>
          <a:p>
            <a:pPr>
              <a:buFont typeface="Wingdings" pitchFamily="2" charset="2"/>
              <a:buChar char="q"/>
            </a:pPr>
            <a:r>
              <a:rPr lang="en-US" sz="2800" dirty="0">
                <a:latin typeface="Arial" pitchFamily="34" charset="0"/>
                <a:cs typeface="Arial" pitchFamily="34" charset="0"/>
              </a:rPr>
              <a:t>Merchandising fashion products</a:t>
            </a:r>
          </a:p>
          <a:p>
            <a:pPr>
              <a:buFont typeface="Wingdings" pitchFamily="2" charset="2"/>
              <a:buChar char="q"/>
            </a:pPr>
            <a:endParaRPr lang="en-US" sz="2800" dirty="0">
              <a:latin typeface="Arial" pitchFamily="34" charset="0"/>
              <a:cs typeface="Arial" pitchFamily="34" charset="0"/>
            </a:endParaRPr>
          </a:p>
          <a:p>
            <a:pPr>
              <a:buFont typeface="Wingdings" pitchFamily="2" charset="2"/>
              <a:buChar char="q"/>
            </a:pPr>
            <a:r>
              <a:rPr lang="en-US" sz="2800" dirty="0">
                <a:latin typeface="Arial" pitchFamily="34" charset="0"/>
                <a:cs typeface="Arial" pitchFamily="34" charset="0"/>
              </a:rPr>
              <a:t>Communicating with and servicing the fashion clientele</a:t>
            </a:r>
          </a:p>
          <a:p>
            <a:pPr marL="68580" indent="0">
              <a:buNone/>
            </a:pPr>
            <a:endParaRPr lang="en-US" sz="2800" dirty="0">
              <a:latin typeface="Arial" pitchFamily="34" charset="0"/>
              <a:cs typeface="Arial" pitchFamily="34" charset="0"/>
            </a:endParaRPr>
          </a:p>
          <a:p>
            <a:pPr>
              <a:buFont typeface="Wingdings" pitchFamily="2" charset="2"/>
              <a:buChar char="q"/>
            </a:pPr>
            <a:r>
              <a:rPr lang="en-US" sz="2800" dirty="0">
                <a:latin typeface="Arial" pitchFamily="34" charset="0"/>
                <a:cs typeface="Arial" pitchFamily="34" charset="0"/>
              </a:rPr>
              <a:t>Fashion consumer</a:t>
            </a:r>
          </a:p>
          <a:p>
            <a:endParaRPr lang="en-US" dirty="0"/>
          </a:p>
        </p:txBody>
      </p:sp>
    </p:spTree>
    <p:extLst>
      <p:ext uri="{BB962C8B-B14F-4D97-AF65-F5344CB8AC3E}">
        <p14:creationId xmlns:p14="http://schemas.microsoft.com/office/powerpoint/2010/main" val="555284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latin typeface="Arial" pitchFamily="34" charset="0"/>
                <a:cs typeface="Arial" pitchFamily="34" charset="0"/>
              </a:rPr>
              <a:t>Introduction To Fashion Retailing</a:t>
            </a:r>
            <a:br>
              <a:rPr lang="en-US" sz="3200" dirty="0">
                <a:latin typeface="Arial" pitchFamily="34" charset="0"/>
                <a:cs typeface="Arial" pitchFamily="34" charset="0"/>
              </a:rPr>
            </a:br>
            <a:endParaRPr lang="en-US" sz="32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Font typeface="Wingdings" pitchFamily="2" charset="2"/>
              <a:buChar char="v"/>
            </a:pPr>
            <a:r>
              <a:rPr lang="en-US" dirty="0"/>
              <a:t>The nature of fashion retailing industry</a:t>
            </a:r>
          </a:p>
          <a:p>
            <a:pPr marL="68580" indent="0">
              <a:buNone/>
            </a:pPr>
            <a:endParaRPr lang="en-US" dirty="0"/>
          </a:p>
          <a:p>
            <a:pPr>
              <a:buFont typeface="Wingdings" pitchFamily="2" charset="2"/>
              <a:buChar char="v"/>
            </a:pPr>
            <a:endParaRPr lang="en-US" dirty="0"/>
          </a:p>
          <a:p>
            <a:pPr>
              <a:buFont typeface="Wingdings" pitchFamily="2" charset="2"/>
              <a:buChar char="v"/>
            </a:pPr>
            <a:endParaRPr lang="en-US" dirty="0"/>
          </a:p>
          <a:p>
            <a:pPr>
              <a:buFont typeface="Wingdings" pitchFamily="2" charset="2"/>
              <a:buChar char="v"/>
            </a:pPr>
            <a:endParaRPr lang="en-US" dirty="0"/>
          </a:p>
          <a:p>
            <a:pPr>
              <a:buFont typeface="Wingdings" pitchFamily="2" charset="2"/>
              <a:buChar char="v"/>
            </a:pPr>
            <a:endParaRPr lang="en-US" dirty="0"/>
          </a:p>
          <a:p>
            <a:pPr>
              <a:buFont typeface="Wingdings" pitchFamily="2" charset="2"/>
              <a:buChar char="v"/>
            </a:pPr>
            <a:r>
              <a:rPr lang="en-US" dirty="0"/>
              <a:t>Organizational structure</a:t>
            </a:r>
          </a:p>
          <a:p>
            <a:pPr>
              <a:buFont typeface="Wingdings" pitchFamily="2" charset="2"/>
              <a:buChar char="v"/>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743200"/>
            <a:ext cx="4495800" cy="1981200"/>
          </a:xfrm>
          <a:prstGeom prst="rect">
            <a:avLst/>
          </a:prstGeom>
        </p:spPr>
      </p:pic>
    </p:spTree>
    <p:extLst>
      <p:ext uri="{BB962C8B-B14F-4D97-AF65-F5344CB8AC3E}">
        <p14:creationId xmlns:p14="http://schemas.microsoft.com/office/powerpoint/2010/main" val="1100798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24744" cy="1484864"/>
          </a:xfrm>
        </p:spPr>
        <p:txBody>
          <a:bodyPr>
            <a:normAutofit fontScale="90000"/>
          </a:bodyPr>
          <a:lstStyle/>
          <a:p>
            <a:pPr algn="ctr"/>
            <a:r>
              <a:rPr lang="en-US" sz="3600" dirty="0">
                <a:latin typeface="Arial" pitchFamily="34" charset="0"/>
                <a:cs typeface="Arial" pitchFamily="34" charset="0"/>
              </a:rPr>
              <a:t>Continuation on Introduction to fashion retailing</a:t>
            </a:r>
            <a:br>
              <a:rPr lang="en-US" dirty="0"/>
            </a:br>
            <a:r>
              <a:rPr lang="en-US" dirty="0"/>
              <a:t> </a:t>
            </a:r>
          </a:p>
        </p:txBody>
      </p:sp>
      <p:sp>
        <p:nvSpPr>
          <p:cNvPr id="3" name="Content Placeholder 2"/>
          <p:cNvSpPr>
            <a:spLocks noGrp="1"/>
          </p:cNvSpPr>
          <p:nvPr>
            <p:ph idx="1"/>
          </p:nvPr>
        </p:nvSpPr>
        <p:spPr>
          <a:xfrm>
            <a:off x="1043492" y="2057400"/>
            <a:ext cx="6777317" cy="3775229"/>
          </a:xfrm>
        </p:spPr>
        <p:txBody>
          <a:bodyPr/>
          <a:lstStyle/>
          <a:p>
            <a:r>
              <a:rPr lang="en-US" sz="2800" dirty="0">
                <a:latin typeface="Arial" pitchFamily="34" charset="0"/>
                <a:cs typeface="Arial" pitchFamily="34" charset="0"/>
              </a:rPr>
              <a:t>Ethical practices and social responsibility by retailers</a:t>
            </a:r>
          </a:p>
          <a:p>
            <a:endParaRPr lang="en-US" dirty="0"/>
          </a:p>
          <a:p>
            <a:endParaRPr lang="en-US" dirty="0"/>
          </a:p>
          <a:p>
            <a:endParaRPr lang="en-US" dirty="0"/>
          </a:p>
          <a:p>
            <a:endParaRPr lang="en-US" dirty="0"/>
          </a:p>
          <a:p>
            <a:pPr marL="0" indent="0">
              <a:buNone/>
            </a:pP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3152660"/>
            <a:ext cx="3131372" cy="286714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3152660"/>
            <a:ext cx="4267200" cy="3124200"/>
          </a:xfrm>
          <a:prstGeom prst="rect">
            <a:avLst/>
          </a:prstGeom>
        </p:spPr>
      </p:pic>
    </p:spTree>
    <p:extLst>
      <p:ext uri="{BB962C8B-B14F-4D97-AF65-F5344CB8AC3E}">
        <p14:creationId xmlns:p14="http://schemas.microsoft.com/office/powerpoint/2010/main" val="1029153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Arial" pitchFamily="34" charset="0"/>
                <a:cs typeface="Arial" pitchFamily="34" charset="0"/>
              </a:rPr>
              <a:t>Continuation On Ethics And Social Responsibilities By Retailers</a:t>
            </a:r>
          </a:p>
        </p:txBody>
      </p:sp>
      <p:sp>
        <p:nvSpPr>
          <p:cNvPr id="3" name="Content Placeholder 2"/>
          <p:cNvSpPr>
            <a:spLocks noGrp="1"/>
          </p:cNvSpPr>
          <p:nvPr>
            <p:ph idx="1"/>
          </p:nvPr>
        </p:nvSpPr>
        <p:spPr/>
        <p:txBody>
          <a:bodyPr>
            <a:normAutofit/>
          </a:bodyPr>
          <a:lstStyle/>
          <a:p>
            <a:r>
              <a:rPr lang="en-US" sz="2800" dirty="0">
                <a:latin typeface="Arial" pitchFamily="34" charset="0"/>
                <a:cs typeface="Arial" pitchFamily="34" charset="0"/>
              </a:rPr>
              <a:t>Training to curb ethical misalignments</a:t>
            </a:r>
          </a:p>
          <a:p>
            <a:endParaRPr lang="en-US" sz="2800" dirty="0">
              <a:latin typeface="Arial" pitchFamily="34" charset="0"/>
              <a:cs typeface="Arial" pitchFamily="34" charset="0"/>
            </a:endParaRPr>
          </a:p>
          <a:p>
            <a:r>
              <a:rPr lang="en-US" sz="2800" dirty="0">
                <a:latin typeface="Arial" pitchFamily="34" charset="0"/>
                <a:cs typeface="Arial" pitchFamily="34" charset="0"/>
              </a:rPr>
              <a:t>external practitioners to help spell out the issues</a:t>
            </a:r>
          </a:p>
          <a:p>
            <a:endParaRPr lang="en-US" sz="2800" dirty="0">
              <a:latin typeface="Arial" pitchFamily="34" charset="0"/>
              <a:cs typeface="Arial" pitchFamily="34" charset="0"/>
            </a:endParaRPr>
          </a:p>
          <a:p>
            <a:r>
              <a:rPr lang="en-US" sz="2800" dirty="0">
                <a:latin typeface="Arial" pitchFamily="34" charset="0"/>
                <a:cs typeface="Arial" pitchFamily="34" charset="0"/>
              </a:rPr>
              <a:t>Preventing future conflicts </a:t>
            </a:r>
          </a:p>
        </p:txBody>
      </p:sp>
    </p:spTree>
    <p:extLst>
      <p:ext uri="{BB962C8B-B14F-4D97-AF65-F5344CB8AC3E}">
        <p14:creationId xmlns:p14="http://schemas.microsoft.com/office/powerpoint/2010/main" val="1104178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24936"/>
          </a:xfrm>
        </p:spPr>
        <p:txBody>
          <a:bodyPr>
            <a:normAutofit/>
          </a:bodyPr>
          <a:lstStyle/>
          <a:p>
            <a:pPr algn="ctr"/>
            <a:r>
              <a:rPr lang="en-US" sz="2800" dirty="0">
                <a:latin typeface="Arial" pitchFamily="34" charset="0"/>
                <a:cs typeface="Arial" pitchFamily="34" charset="0"/>
              </a:rPr>
              <a:t>Fashion Retailer’s Environment</a:t>
            </a:r>
          </a:p>
        </p:txBody>
      </p:sp>
      <p:sp>
        <p:nvSpPr>
          <p:cNvPr id="3" name="Content Placeholder 2"/>
          <p:cNvSpPr>
            <a:spLocks noGrp="1"/>
          </p:cNvSpPr>
          <p:nvPr>
            <p:ph idx="1"/>
          </p:nvPr>
        </p:nvSpPr>
        <p:spPr>
          <a:xfrm>
            <a:off x="1043492" y="1981200"/>
            <a:ext cx="6777317" cy="3851429"/>
          </a:xfrm>
        </p:spPr>
        <p:txBody>
          <a:bodyPr/>
          <a:lstStyle/>
          <a:p>
            <a:pPr>
              <a:buFont typeface="Wingdings" pitchFamily="2" charset="2"/>
              <a:buChar char="Ø"/>
            </a:pPr>
            <a:r>
              <a:rPr lang="en-US" dirty="0"/>
              <a:t>On-site and off-site locations</a:t>
            </a:r>
          </a:p>
          <a:p>
            <a:pPr>
              <a:buFont typeface="Wingdings" pitchFamily="2" charset="2"/>
              <a:buChar char="Ø"/>
            </a:pPr>
            <a:r>
              <a:rPr lang="en-US" dirty="0"/>
              <a:t>Relevance of visual merchandising stores</a:t>
            </a:r>
          </a:p>
          <a:p>
            <a:pPr>
              <a:buFont typeface="Wingdings" pitchFamily="2" charset="2"/>
              <a:buChar char="Ø"/>
            </a:pPr>
            <a:endParaRPr lang="en-US" dirty="0"/>
          </a:p>
          <a:p>
            <a:pPr marL="0" indent="0">
              <a:buNone/>
            </a:pP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276600"/>
            <a:ext cx="3048000" cy="2362200"/>
          </a:xfrm>
          <a:prstGeom prst="rect">
            <a:avLst/>
          </a:prstGeom>
        </p:spPr>
      </p:pic>
      <p:pic>
        <p:nvPicPr>
          <p:cNvPr id="1026" name="Picture 2" descr="C:\Users\dafine\Downloads\fash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3352800"/>
            <a:ext cx="44196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954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Management and Control</a:t>
            </a:r>
            <a:br>
              <a:rPr lang="en-US" dirty="0"/>
            </a:br>
            <a:endParaRPr lang="en-US" dirty="0"/>
          </a:p>
        </p:txBody>
      </p:sp>
      <p:sp>
        <p:nvSpPr>
          <p:cNvPr id="3" name="Content Placeholder 2"/>
          <p:cNvSpPr>
            <a:spLocks noGrp="1"/>
          </p:cNvSpPr>
          <p:nvPr>
            <p:ph idx="1"/>
          </p:nvPr>
        </p:nvSpPr>
        <p:spPr/>
        <p:txBody>
          <a:bodyPr>
            <a:normAutofit/>
          </a:bodyPr>
          <a:lstStyle/>
          <a:p>
            <a:pPr>
              <a:buFont typeface="Wingdings" pitchFamily="2" charset="2"/>
              <a:buChar char="ü"/>
            </a:pPr>
            <a:r>
              <a:rPr lang="en-US" sz="2800" dirty="0"/>
              <a:t>Human resources division </a:t>
            </a:r>
          </a:p>
          <a:p>
            <a:pPr>
              <a:buFont typeface="Wingdings" pitchFamily="2" charset="2"/>
              <a:buChar char="ü"/>
            </a:pPr>
            <a:endParaRPr lang="en-US" sz="2800" dirty="0"/>
          </a:p>
          <a:p>
            <a:pPr>
              <a:buFont typeface="Wingdings" pitchFamily="2" charset="2"/>
              <a:buChar char="ü"/>
            </a:pPr>
            <a:r>
              <a:rPr lang="en-US" sz="2800" dirty="0"/>
              <a:t>Merchandise distribution </a:t>
            </a:r>
          </a:p>
          <a:p>
            <a:pPr>
              <a:buFont typeface="Wingdings" pitchFamily="2" charset="2"/>
              <a:buChar char="ü"/>
            </a:pPr>
            <a:endParaRPr lang="en-US" sz="2800" dirty="0"/>
          </a:p>
          <a:p>
            <a:pPr>
              <a:buFont typeface="Wingdings" pitchFamily="2" charset="2"/>
              <a:buChar char="ü"/>
            </a:pPr>
            <a:r>
              <a:rPr lang="en-US" sz="2800" dirty="0"/>
              <a:t>Loss prevention</a:t>
            </a:r>
          </a:p>
        </p:txBody>
      </p:sp>
    </p:spTree>
    <p:extLst>
      <p:ext uri="{BB962C8B-B14F-4D97-AF65-F5344CB8AC3E}">
        <p14:creationId xmlns:p14="http://schemas.microsoft.com/office/powerpoint/2010/main" val="1581339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a:latin typeface="Arial" pitchFamily="34" charset="0"/>
                <a:cs typeface="Arial" pitchFamily="34" charset="0"/>
              </a:rPr>
              <a:t>Merchandising Fashion Products </a:t>
            </a:r>
            <a:br>
              <a:rPr lang="en-US" dirty="0"/>
            </a:br>
            <a:endParaRPr lang="en-US" dirty="0"/>
          </a:p>
        </p:txBody>
      </p:sp>
      <p:sp>
        <p:nvSpPr>
          <p:cNvPr id="3" name="Content Placeholder 2"/>
          <p:cNvSpPr>
            <a:spLocks noGrp="1"/>
          </p:cNvSpPr>
          <p:nvPr>
            <p:ph idx="1"/>
          </p:nvPr>
        </p:nvSpPr>
        <p:spPr/>
        <p:txBody>
          <a:bodyPr>
            <a:normAutofit/>
          </a:bodyPr>
          <a:lstStyle/>
          <a:p>
            <a:r>
              <a:rPr lang="en-US" sz="2800" dirty="0">
                <a:latin typeface="Arial" pitchFamily="34" charset="0"/>
                <a:cs typeface="Arial" pitchFamily="34" charset="0"/>
              </a:rPr>
              <a:t>Planning and executing the purchase </a:t>
            </a:r>
          </a:p>
          <a:p>
            <a:endParaRPr lang="en-US" sz="2800" dirty="0">
              <a:latin typeface="Arial" pitchFamily="34" charset="0"/>
              <a:cs typeface="Arial" pitchFamily="34" charset="0"/>
            </a:endParaRPr>
          </a:p>
          <a:p>
            <a:r>
              <a:rPr lang="en-US" sz="2800" dirty="0">
                <a:latin typeface="Arial" pitchFamily="34" charset="0"/>
                <a:cs typeface="Arial" pitchFamily="34" charset="0"/>
              </a:rPr>
              <a:t>Importance of price labeling to merchandise mix</a:t>
            </a:r>
          </a:p>
          <a:p>
            <a:endParaRPr lang="en-US" sz="2800" dirty="0">
              <a:latin typeface="Arial" pitchFamily="34" charset="0"/>
              <a:cs typeface="Arial" pitchFamily="34" charset="0"/>
            </a:endParaRPr>
          </a:p>
          <a:p>
            <a:r>
              <a:rPr lang="en-US" sz="2800" dirty="0">
                <a:latin typeface="Arial" pitchFamily="34" charset="0"/>
                <a:cs typeface="Arial" pitchFamily="34" charset="0"/>
              </a:rPr>
              <a:t>Inventory pricing  </a:t>
            </a:r>
          </a:p>
        </p:txBody>
      </p:sp>
    </p:spTree>
    <p:extLst>
      <p:ext uri="{BB962C8B-B14F-4D97-AF65-F5344CB8AC3E}">
        <p14:creationId xmlns:p14="http://schemas.microsoft.com/office/powerpoint/2010/main" val="2778062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pitchFamily="34" charset="0"/>
                <a:cs typeface="Arial" pitchFamily="34" charset="0"/>
              </a:rPr>
              <a:t>Communicating with and Servicing the Fashion Clientele</a:t>
            </a:r>
            <a:br>
              <a:rPr lang="en-US" sz="3200" dirty="0">
                <a:latin typeface="Arial" pitchFamily="34" charset="0"/>
                <a:cs typeface="Arial" pitchFamily="34" charset="0"/>
              </a:rPr>
            </a:br>
            <a:endParaRPr lang="en-US" sz="32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800" dirty="0">
                <a:latin typeface="Arial" pitchFamily="34" charset="0"/>
                <a:cs typeface="Arial" pitchFamily="34" charset="0"/>
              </a:rPr>
              <a:t>Importance of advertising and promotion </a:t>
            </a:r>
          </a:p>
          <a:p>
            <a:endParaRPr lang="en-US" sz="2800" dirty="0">
              <a:latin typeface="Arial" pitchFamily="34" charset="0"/>
              <a:cs typeface="Arial" pitchFamily="34" charset="0"/>
            </a:endParaRPr>
          </a:p>
          <a:p>
            <a:r>
              <a:rPr lang="en-US" sz="2800" dirty="0">
                <a:latin typeface="Arial" pitchFamily="34" charset="0"/>
                <a:cs typeface="Arial" pitchFamily="34" charset="0"/>
              </a:rPr>
              <a:t>Communication to customers through electronic media </a:t>
            </a:r>
          </a:p>
          <a:p>
            <a:endParaRPr lang="en-US" sz="2800" dirty="0">
              <a:latin typeface="Arial" pitchFamily="34" charset="0"/>
              <a:cs typeface="Arial" pitchFamily="34" charset="0"/>
            </a:endParaRPr>
          </a:p>
          <a:p>
            <a:r>
              <a:rPr lang="en-US" sz="2800" dirty="0">
                <a:latin typeface="Arial" pitchFamily="34" charset="0"/>
                <a:cs typeface="Arial" pitchFamily="34" charset="0"/>
              </a:rPr>
              <a:t>Servicing fashion shopper</a:t>
            </a:r>
          </a:p>
        </p:txBody>
      </p:sp>
    </p:spTree>
    <p:extLst>
      <p:ext uri="{BB962C8B-B14F-4D97-AF65-F5344CB8AC3E}">
        <p14:creationId xmlns:p14="http://schemas.microsoft.com/office/powerpoint/2010/main" val="811072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066800"/>
            <a:ext cx="7024744" cy="1143000"/>
          </a:xfrm>
        </p:spPr>
        <p:txBody>
          <a:bodyPr>
            <a:normAutofit/>
          </a:bodyPr>
          <a:lstStyle/>
          <a:p>
            <a:r>
              <a:rPr lang="en-US" sz="2800" dirty="0">
                <a:latin typeface="Arial" pitchFamily="34" charset="0"/>
                <a:cs typeface="Arial" pitchFamily="34" charset="0"/>
              </a:rPr>
              <a:t>Continuation on Communicating with and Servicing the Fashion Clientele…</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dirty="0"/>
              <a:t>Satisfactorily serving the clients </a:t>
            </a:r>
          </a:p>
          <a:p>
            <a:pPr algn="ctr"/>
            <a:endParaRPr lang="en-US" dirty="0"/>
          </a:p>
          <a:p>
            <a:endParaRPr lang="en-US" dirty="0"/>
          </a:p>
          <a:p>
            <a:endParaRPr lang="en-US" dirty="0"/>
          </a:p>
          <a:p>
            <a:pPr marL="0" indent="0">
              <a:buNone/>
            </a:pPr>
            <a:endParaRPr lang="en-US"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8119" y="2128092"/>
            <a:ext cx="3429000" cy="2971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3526" y="2097796"/>
            <a:ext cx="3524593" cy="3141643"/>
          </a:xfrm>
          <a:prstGeom prst="rect">
            <a:avLst/>
          </a:prstGeom>
        </p:spPr>
      </p:pic>
    </p:spTree>
    <p:extLst>
      <p:ext uri="{BB962C8B-B14F-4D97-AF65-F5344CB8AC3E}">
        <p14:creationId xmlns:p14="http://schemas.microsoft.com/office/powerpoint/2010/main" val="1418236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latin typeface="Arial" pitchFamily="34" charset="0"/>
                <a:cs typeface="Arial" pitchFamily="34" charset="0"/>
              </a:rPr>
              <a:t>Developing Strategies for Effective Competition</a:t>
            </a:r>
          </a:p>
        </p:txBody>
      </p:sp>
      <p:sp>
        <p:nvSpPr>
          <p:cNvPr id="3" name="Content Placeholder 2"/>
          <p:cNvSpPr>
            <a:spLocks noGrp="1"/>
          </p:cNvSpPr>
          <p:nvPr>
            <p:ph idx="1"/>
          </p:nvPr>
        </p:nvSpPr>
        <p:spPr/>
        <p:txBody>
          <a:bodyPr>
            <a:normAutofit/>
          </a:bodyPr>
          <a:lstStyle/>
          <a:p>
            <a:r>
              <a:rPr lang="en-US" sz="2400" dirty="0"/>
              <a:t>Providing promotions</a:t>
            </a:r>
          </a:p>
          <a:p>
            <a:endParaRPr lang="en-US" sz="2400" dirty="0"/>
          </a:p>
          <a:p>
            <a:r>
              <a:rPr lang="en-US" sz="2400" dirty="0"/>
              <a:t>Timely communication through frequently digital platforms</a:t>
            </a:r>
          </a:p>
          <a:p>
            <a:endParaRPr lang="en-US" sz="2400" dirty="0"/>
          </a:p>
          <a:p>
            <a:r>
              <a:rPr lang="en-US" sz="2400" dirty="0"/>
              <a:t>The discounts shall be based on fast moving products at company stipulated timeframes</a:t>
            </a:r>
          </a:p>
          <a:p>
            <a:endParaRPr lang="en-US" sz="2400" dirty="0"/>
          </a:p>
        </p:txBody>
      </p:sp>
    </p:spTree>
    <p:extLst>
      <p:ext uri="{BB962C8B-B14F-4D97-AF65-F5344CB8AC3E}">
        <p14:creationId xmlns:p14="http://schemas.microsoft.com/office/powerpoint/2010/main" val="1360670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latin typeface="Arial" pitchFamily="34" charset="0"/>
                <a:cs typeface="Arial" pitchFamily="34" charset="0"/>
              </a:rPr>
              <a:t>Conclusions</a:t>
            </a:r>
            <a:br>
              <a:rPr lang="en-US" sz="3200" dirty="0">
                <a:latin typeface="Arial" pitchFamily="34" charset="0"/>
                <a:cs typeface="Arial" pitchFamily="34" charset="0"/>
              </a:rPr>
            </a:br>
            <a:endParaRPr lang="en-US" sz="32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Font typeface="Wingdings" pitchFamily="2" charset="2"/>
              <a:buChar char="v"/>
            </a:pPr>
            <a:r>
              <a:rPr lang="en-US" sz="2800" dirty="0">
                <a:latin typeface="Arial" pitchFamily="34" charset="0"/>
                <a:cs typeface="Arial" pitchFamily="34" charset="0"/>
              </a:rPr>
              <a:t>strategic factors such fashion retailers environment</a:t>
            </a:r>
          </a:p>
          <a:p>
            <a:pPr>
              <a:buFont typeface="Wingdings" pitchFamily="2" charset="2"/>
              <a:buChar char="v"/>
            </a:pPr>
            <a:endParaRPr lang="en-US" sz="2800" dirty="0">
              <a:latin typeface="Arial" pitchFamily="34" charset="0"/>
              <a:cs typeface="Arial" pitchFamily="34" charset="0"/>
            </a:endParaRPr>
          </a:p>
          <a:p>
            <a:pPr>
              <a:buFont typeface="Wingdings" pitchFamily="2" charset="2"/>
              <a:buChar char="v"/>
            </a:pPr>
            <a:r>
              <a:rPr lang="en-US" sz="2800" dirty="0">
                <a:latin typeface="Arial" pitchFamily="34" charset="0"/>
                <a:cs typeface="Arial" pitchFamily="34" charset="0"/>
              </a:rPr>
              <a:t>Strive towards correct roadmap </a:t>
            </a:r>
          </a:p>
          <a:p>
            <a:pPr>
              <a:buFont typeface="Wingdings" pitchFamily="2" charset="2"/>
              <a:buChar char="v"/>
            </a:pPr>
            <a:endParaRPr lang="en-US" sz="2800" dirty="0">
              <a:latin typeface="Arial" pitchFamily="34" charset="0"/>
              <a:cs typeface="Arial" pitchFamily="34" charset="0"/>
            </a:endParaRPr>
          </a:p>
          <a:p>
            <a:pPr>
              <a:buFont typeface="Wingdings" pitchFamily="2" charset="2"/>
              <a:buChar char="v"/>
            </a:pPr>
            <a:r>
              <a:rPr lang="en-US" sz="2800" dirty="0">
                <a:latin typeface="Arial" pitchFamily="34" charset="0"/>
                <a:cs typeface="Arial" pitchFamily="34" charset="0"/>
              </a:rPr>
              <a:t>Financial support </a:t>
            </a:r>
          </a:p>
        </p:txBody>
      </p:sp>
    </p:spTree>
    <p:extLst>
      <p:ext uri="{BB962C8B-B14F-4D97-AF65-F5344CB8AC3E}">
        <p14:creationId xmlns:p14="http://schemas.microsoft.com/office/powerpoint/2010/main" val="1351743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0"/>
            <a:ext cx="7024744" cy="801136"/>
          </a:xfrm>
        </p:spPr>
        <p:txBody>
          <a:bodyPr>
            <a:normAutofit fontScale="90000"/>
          </a:bodyPr>
          <a:lstStyle/>
          <a:p>
            <a:pPr algn="ctr"/>
            <a:r>
              <a:rPr lang="en-US" sz="3600" b="1" u="sng" dirty="0">
                <a:latin typeface="Arial" pitchFamily="34" charset="0"/>
                <a:cs typeface="Arial" pitchFamily="34" charset="0"/>
              </a:rPr>
              <a:t>References</a:t>
            </a:r>
            <a:br>
              <a:rPr lang="en-US" dirty="0"/>
            </a:br>
            <a:endParaRPr lang="en-US" dirty="0"/>
          </a:p>
        </p:txBody>
      </p:sp>
      <p:sp>
        <p:nvSpPr>
          <p:cNvPr id="3" name="Content Placeholder 2"/>
          <p:cNvSpPr>
            <a:spLocks noGrp="1"/>
          </p:cNvSpPr>
          <p:nvPr>
            <p:ph idx="1"/>
          </p:nvPr>
        </p:nvSpPr>
        <p:spPr>
          <a:xfrm>
            <a:off x="1066800" y="1295400"/>
            <a:ext cx="7086600" cy="4419600"/>
          </a:xfrm>
        </p:spPr>
        <p:txBody>
          <a:bodyPr>
            <a:normAutofit fontScale="77500" lnSpcReduction="20000"/>
          </a:bodyPr>
          <a:lstStyle/>
          <a:p>
            <a:r>
              <a:rPr lang="en-US" sz="3000" dirty="0" err="1">
                <a:latin typeface="Arial" pitchFamily="34" charset="0"/>
                <a:cs typeface="Arial" pitchFamily="34" charset="0"/>
              </a:rPr>
              <a:t>Diamond,J</a:t>
            </a:r>
            <a:r>
              <a:rPr lang="en-US" sz="3000" dirty="0">
                <a:latin typeface="Arial" pitchFamily="34" charset="0"/>
                <a:cs typeface="Arial" pitchFamily="34" charset="0"/>
              </a:rPr>
              <a:t>, Diamond, E &amp; </a:t>
            </a:r>
            <a:r>
              <a:rPr lang="en-US" sz="3000" dirty="0" err="1">
                <a:latin typeface="Arial" pitchFamily="34" charset="0"/>
                <a:cs typeface="Arial" pitchFamily="34" charset="0"/>
              </a:rPr>
              <a:t>Litt</a:t>
            </a:r>
            <a:r>
              <a:rPr lang="en-US" sz="3000" dirty="0">
                <a:latin typeface="Arial" pitchFamily="34" charset="0"/>
                <a:cs typeface="Arial" pitchFamily="34" charset="0"/>
              </a:rPr>
              <a:t>, S. (eds.). (2015).</a:t>
            </a:r>
            <a:r>
              <a:rPr lang="en-US" sz="3000" i="1" dirty="0">
                <a:latin typeface="Arial" pitchFamily="34" charset="0"/>
                <a:cs typeface="Arial" pitchFamily="34" charset="0"/>
              </a:rPr>
              <a:t>Fashion Reality: A Multi-Channel Approach</a:t>
            </a:r>
            <a:r>
              <a:rPr lang="en-US" sz="3000" dirty="0">
                <a:latin typeface="Arial" pitchFamily="34" charset="0"/>
                <a:cs typeface="Arial" pitchFamily="34" charset="0"/>
              </a:rPr>
              <a:t>. Bloomsbury Publishing. Fairchild Book Store.</a:t>
            </a:r>
          </a:p>
          <a:p>
            <a:r>
              <a:rPr lang="en-US" sz="3000" dirty="0">
                <a:latin typeface="Arial" pitchFamily="34" charset="0"/>
                <a:cs typeface="Arial" pitchFamily="34" charset="0"/>
              </a:rPr>
              <a:t>King, J. (2017, June). Communicating Color in Online Fashion Retailing. In The 14th Asian Textile Conference Proceedings. The Hong King Polytechnic University.</a:t>
            </a:r>
          </a:p>
          <a:p>
            <a:r>
              <a:rPr lang="en-US" sz="3000" dirty="0">
                <a:latin typeface="Arial" pitchFamily="34" charset="0"/>
                <a:cs typeface="Arial" pitchFamily="34" charset="0"/>
              </a:rPr>
              <a:t>Lee, S. H., &amp; Ha-Brookshire, J. (2017). Ethical Climate And Job Attitude In Fashion Retail Employees’ Turnover Intention, And Perceived Organizational Sustainability Performance: A Cross-sectional Study. </a:t>
            </a:r>
            <a:r>
              <a:rPr lang="en-US" sz="3000" i="1" dirty="0">
                <a:latin typeface="Arial" pitchFamily="34" charset="0"/>
                <a:cs typeface="Arial" pitchFamily="34" charset="0"/>
              </a:rPr>
              <a:t>Sustainability</a:t>
            </a:r>
            <a:r>
              <a:rPr lang="en-US" sz="3000" dirty="0">
                <a:latin typeface="Arial" pitchFamily="34" charset="0"/>
                <a:cs typeface="Arial" pitchFamily="34" charset="0"/>
              </a:rPr>
              <a:t>, </a:t>
            </a:r>
            <a:r>
              <a:rPr lang="en-US" sz="3000" i="1" dirty="0">
                <a:latin typeface="Arial" pitchFamily="34" charset="0"/>
                <a:cs typeface="Arial" pitchFamily="34" charset="0"/>
              </a:rPr>
              <a:t>9</a:t>
            </a:r>
            <a:r>
              <a:rPr lang="en-US" sz="3000" dirty="0">
                <a:latin typeface="Arial" pitchFamily="34" charset="0"/>
                <a:cs typeface="Arial" pitchFamily="34" charset="0"/>
              </a:rPr>
              <a:t>(3), 465.</a:t>
            </a:r>
          </a:p>
          <a:p>
            <a:endParaRPr lang="en-US" dirty="0"/>
          </a:p>
          <a:p>
            <a:endParaRPr lang="en-US" dirty="0"/>
          </a:p>
          <a:p>
            <a:endParaRPr lang="en-US" dirty="0"/>
          </a:p>
        </p:txBody>
      </p:sp>
    </p:spTree>
    <p:extLst>
      <p:ext uri="{BB962C8B-B14F-4D97-AF65-F5344CB8AC3E}">
        <p14:creationId xmlns:p14="http://schemas.microsoft.com/office/powerpoint/2010/main" val="2913635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Arial" pitchFamily="34" charset="0"/>
                <a:cs typeface="Arial" pitchFamily="34" charset="0"/>
              </a:rPr>
              <a:t>Continuation on references</a:t>
            </a:r>
            <a:r>
              <a:rPr lang="en-US" dirty="0"/>
              <a:t>..</a:t>
            </a:r>
          </a:p>
        </p:txBody>
      </p:sp>
      <p:sp>
        <p:nvSpPr>
          <p:cNvPr id="3" name="Content Placeholder 2"/>
          <p:cNvSpPr>
            <a:spLocks noGrp="1"/>
          </p:cNvSpPr>
          <p:nvPr>
            <p:ph idx="1"/>
          </p:nvPr>
        </p:nvSpPr>
        <p:spPr/>
        <p:txBody>
          <a:bodyPr>
            <a:normAutofit fontScale="77500" lnSpcReduction="20000"/>
          </a:bodyPr>
          <a:lstStyle/>
          <a:p>
            <a:r>
              <a:rPr lang="en-US" sz="2800" dirty="0" err="1">
                <a:latin typeface="Arial" pitchFamily="34" charset="0"/>
                <a:cs typeface="Arial" pitchFamily="34" charset="0"/>
              </a:rPr>
              <a:t>Quan</a:t>
            </a:r>
            <a:r>
              <a:rPr lang="en-US" sz="2800" dirty="0">
                <a:latin typeface="Arial" pitchFamily="34" charset="0"/>
                <a:cs typeface="Arial" pitchFamily="34" charset="0"/>
              </a:rPr>
              <a:t>, V., Nguyen, B., Wu, M. S. S., Chen, C. H. S., </a:t>
            </a:r>
            <a:r>
              <a:rPr lang="en-US" sz="2800" dirty="0" err="1">
                <a:latin typeface="Arial" pitchFamily="34" charset="0"/>
                <a:cs typeface="Arial" pitchFamily="34" charset="0"/>
              </a:rPr>
              <a:t>Bonetti</a:t>
            </a:r>
            <a:r>
              <a:rPr lang="en-US" sz="2800" dirty="0">
                <a:latin typeface="Arial" pitchFamily="34" charset="0"/>
                <a:cs typeface="Arial" pitchFamily="34" charset="0"/>
              </a:rPr>
              <a:t>, F., Perry, P., ... &amp; </a:t>
            </a:r>
            <a:r>
              <a:rPr lang="en-US" sz="2800" dirty="0" err="1">
                <a:latin typeface="Arial" pitchFamily="34" charset="0"/>
                <a:cs typeface="Arial" pitchFamily="34" charset="0"/>
              </a:rPr>
              <a:t>Teah</a:t>
            </a:r>
            <a:r>
              <a:rPr lang="en-US" sz="2800" dirty="0">
                <a:latin typeface="Arial" pitchFamily="34" charset="0"/>
                <a:cs typeface="Arial" pitchFamily="34" charset="0"/>
              </a:rPr>
              <a:t>, M. (2017). Luxury Fashion Retail Management. T. M. Choi, &amp; B. </a:t>
            </a:r>
            <a:r>
              <a:rPr lang="en-US" sz="2800" dirty="0" err="1">
                <a:latin typeface="Arial" pitchFamily="34" charset="0"/>
                <a:cs typeface="Arial" pitchFamily="34" charset="0"/>
              </a:rPr>
              <a:t>Shen</a:t>
            </a:r>
            <a:r>
              <a:rPr lang="en-US" sz="2800" dirty="0">
                <a:latin typeface="Arial" pitchFamily="34" charset="0"/>
                <a:cs typeface="Arial" pitchFamily="34" charset="0"/>
              </a:rPr>
              <a:t> (Eds.). Springer Singapore</a:t>
            </a:r>
          </a:p>
          <a:p>
            <a:r>
              <a:rPr lang="en-US" sz="2800" dirty="0">
                <a:latin typeface="Arial" pitchFamily="34" charset="0"/>
                <a:cs typeface="Arial" pitchFamily="34" charset="0"/>
              </a:rPr>
              <a:t>Silva, E. S., </a:t>
            </a:r>
            <a:r>
              <a:rPr lang="en-US" sz="2800" dirty="0" err="1">
                <a:latin typeface="Arial" pitchFamily="34" charset="0"/>
                <a:cs typeface="Arial" pitchFamily="34" charset="0"/>
              </a:rPr>
              <a:t>Hassani</a:t>
            </a:r>
            <a:r>
              <a:rPr lang="en-US" sz="2800" dirty="0">
                <a:latin typeface="Arial" pitchFamily="34" charset="0"/>
                <a:cs typeface="Arial" pitchFamily="34" charset="0"/>
              </a:rPr>
              <a:t>, H., &amp; Madsen, D. Ø. (2019). Big Data In Fashion: Transforming the Retail Sector. </a:t>
            </a:r>
            <a:r>
              <a:rPr lang="en-US" sz="2800" i="1" dirty="0">
                <a:latin typeface="Arial" pitchFamily="34" charset="0"/>
                <a:cs typeface="Arial" pitchFamily="34" charset="0"/>
              </a:rPr>
              <a:t>Journal of Business Strategy</a:t>
            </a:r>
            <a:r>
              <a:rPr lang="en-US" sz="2800" dirty="0">
                <a:latin typeface="Arial" pitchFamily="34" charset="0"/>
                <a:cs typeface="Arial" pitchFamily="34" charset="0"/>
              </a:rPr>
              <a:t>. </a:t>
            </a:r>
          </a:p>
          <a:p>
            <a:r>
              <a:rPr lang="en-US" sz="2800" dirty="0">
                <a:latin typeface="Arial" pitchFamily="34" charset="0"/>
                <a:cs typeface="Arial" pitchFamily="34" charset="0"/>
              </a:rPr>
              <a:t>Yang, S., Song, Y., &amp; Tong, S. (2017). Sustainable Retailing In The Fashion Industry: </a:t>
            </a:r>
            <a:r>
              <a:rPr lang="en-US" sz="2800" i="1" dirty="0">
                <a:latin typeface="Arial" pitchFamily="34" charset="0"/>
                <a:cs typeface="Arial" pitchFamily="34" charset="0"/>
              </a:rPr>
              <a:t>A systematic literature review. Sustainability, </a:t>
            </a:r>
            <a:r>
              <a:rPr lang="en-US" sz="2800" dirty="0">
                <a:latin typeface="Arial" pitchFamily="34" charset="0"/>
                <a:cs typeface="Arial" pitchFamily="34" charset="0"/>
              </a:rPr>
              <a:t>9(7), 1266.</a:t>
            </a:r>
          </a:p>
          <a:p>
            <a:endParaRPr lang="en-US" dirty="0"/>
          </a:p>
        </p:txBody>
      </p:sp>
    </p:spTree>
    <p:extLst>
      <p:ext uri="{BB962C8B-B14F-4D97-AF65-F5344CB8AC3E}">
        <p14:creationId xmlns:p14="http://schemas.microsoft.com/office/powerpoint/2010/main" val="256332295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436</TotalTime>
  <Words>2536</Words>
  <Application>Microsoft Office PowerPoint</Application>
  <PresentationFormat>On-screen Show (4:3)</PresentationFormat>
  <Paragraphs>132</Paragraphs>
  <Slides>15</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Times New Roman</vt:lpstr>
      <vt:lpstr>Wingdings</vt:lpstr>
      <vt:lpstr>Wingdings 3</vt:lpstr>
      <vt:lpstr>Wisp</vt:lpstr>
      <vt:lpstr>PLANNING ASPECTS FOR A NEW FASHION STORE</vt:lpstr>
      <vt:lpstr>Aspects Of Fashion Store Planning </vt:lpstr>
      <vt:lpstr>Continuation on Aspects Of Fashion Store Planning …</vt:lpstr>
      <vt:lpstr>Introduction To Fashion Retailing </vt:lpstr>
      <vt:lpstr>Continuation on Introduction to fashion retailing  </vt:lpstr>
      <vt:lpstr>Continuation On Ethics And Social Responsibilities By Retailers</vt:lpstr>
      <vt:lpstr>Fashion Retailer’s Environment</vt:lpstr>
      <vt:lpstr>Management and Control </vt:lpstr>
      <vt:lpstr>Merchandising Fashion Products  </vt:lpstr>
      <vt:lpstr>Communicating with and Servicing the Fashion Clientele </vt:lpstr>
      <vt:lpstr>Continuation on Communicating with and Servicing the Fashion Clientele…</vt:lpstr>
      <vt:lpstr>Developing Strategies for Effective Competition</vt:lpstr>
      <vt:lpstr>Conclusions </vt:lpstr>
      <vt:lpstr>References </vt:lpstr>
      <vt:lpstr>Continuation on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Aspects Of Fashion Store Planning</dc:title>
  <dc:creator>dafine</dc:creator>
  <cp:lastModifiedBy>Windows User</cp:lastModifiedBy>
  <cp:revision>54</cp:revision>
  <dcterms:created xsi:type="dcterms:W3CDTF">2020-08-10T08:30:25Z</dcterms:created>
  <dcterms:modified xsi:type="dcterms:W3CDTF">2020-08-11T17:40:08Z</dcterms:modified>
</cp:coreProperties>
</file>